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57"/>
  </p:notesMasterIdLst>
  <p:sldIdLst>
    <p:sldId id="270" r:id="rId2"/>
    <p:sldId id="256" r:id="rId3"/>
    <p:sldId id="258" r:id="rId4"/>
    <p:sldId id="259" r:id="rId5"/>
    <p:sldId id="260" r:id="rId6"/>
    <p:sldId id="261" r:id="rId7"/>
    <p:sldId id="262" r:id="rId8"/>
    <p:sldId id="263" r:id="rId9"/>
    <p:sldId id="264" r:id="rId10"/>
    <p:sldId id="265" r:id="rId11"/>
    <p:sldId id="266" r:id="rId12"/>
    <p:sldId id="267" r:id="rId13"/>
    <p:sldId id="268" r:id="rId14"/>
    <p:sldId id="269" r:id="rId15"/>
    <p:sldId id="271" r:id="rId16"/>
    <p:sldId id="273" r:id="rId17"/>
    <p:sldId id="274" r:id="rId18"/>
    <p:sldId id="275" r:id="rId19"/>
    <p:sldId id="277" r:id="rId20"/>
    <p:sldId id="276" r:id="rId21"/>
    <p:sldId id="278" r:id="rId22"/>
    <p:sldId id="279" r:id="rId23"/>
    <p:sldId id="280" r:id="rId24"/>
    <p:sldId id="282" r:id="rId25"/>
    <p:sldId id="283" r:id="rId26"/>
    <p:sldId id="284" r:id="rId27"/>
    <p:sldId id="286" r:id="rId28"/>
    <p:sldId id="287" r:id="rId29"/>
    <p:sldId id="288" r:id="rId30"/>
    <p:sldId id="289" r:id="rId31"/>
    <p:sldId id="290" r:id="rId32"/>
    <p:sldId id="291" r:id="rId33"/>
    <p:sldId id="292" r:id="rId34"/>
    <p:sldId id="293" r:id="rId35"/>
    <p:sldId id="294" r:id="rId36"/>
    <p:sldId id="295" r:id="rId37"/>
    <p:sldId id="296" r:id="rId38"/>
    <p:sldId id="297" r:id="rId39"/>
    <p:sldId id="298" r:id="rId40"/>
    <p:sldId id="299" r:id="rId41"/>
    <p:sldId id="300" r:id="rId42"/>
    <p:sldId id="301" r:id="rId43"/>
    <p:sldId id="302" r:id="rId44"/>
    <p:sldId id="303" r:id="rId45"/>
    <p:sldId id="304" r:id="rId46"/>
    <p:sldId id="305" r:id="rId47"/>
    <p:sldId id="306" r:id="rId48"/>
    <p:sldId id="307" r:id="rId49"/>
    <p:sldId id="308" r:id="rId50"/>
    <p:sldId id="309" r:id="rId51"/>
    <p:sldId id="310" r:id="rId52"/>
    <p:sldId id="311" r:id="rId53"/>
    <p:sldId id="312" r:id="rId54"/>
    <p:sldId id="313" r:id="rId55"/>
    <p:sldId id="314" r:id="rId56"/>
  </p:sldIdLst>
  <p:sldSz cx="12192000" cy="6858000"/>
  <p:notesSz cx="6858000" cy="9144000"/>
  <p:embeddedFontLst>
    <p:embeddedFont>
      <p:font typeface="Calibri" pitchFamily="34" charset="0"/>
      <p:regular r:id="rId58"/>
      <p:bold r:id="rId59"/>
      <p:italic r:id="rId60"/>
      <p:boldItalic r:id="rId61"/>
    </p:embeddedFont>
    <p:embeddedFont>
      <p:font typeface="IRDavat" charset="-78"/>
      <p:regular r:id="rId62"/>
    </p:embeddedFont>
    <p:embeddedFont>
      <p:font typeface="Tahoma" pitchFamily="34" charset="0"/>
      <p:regular r:id="rId63"/>
      <p:bold r:id="rId64"/>
    </p:embeddedFont>
    <p:embeddedFont>
      <p:font typeface="Century Gothic" pitchFamily="34" charset="0"/>
      <p:regular r:id="rId65"/>
      <p:bold r:id="rId66"/>
      <p:italic r:id="rId67"/>
      <p:boldItalic r:id="rId68"/>
    </p:embeddedFont>
    <p:embeddedFont>
      <p:font typeface="Wingdings 2" pitchFamily="18" charset="2"/>
      <p:regular r:id="rId69"/>
    </p:embeddedFont>
    <p:embeddedFont>
      <p:font typeface="B Nazanin" pitchFamily="2" charset="-78"/>
      <p:regular r:id="rId70"/>
      <p:bold r:id="rId71"/>
    </p:embeddedFont>
    <p:embeddedFont>
      <p:font typeface="Imprint MT Shadow" pitchFamily="82" charset="0"/>
      <p:regular r:id="rId72"/>
    </p:embeddedFont>
    <p:embeddedFont>
      <p:font typeface="Wingdings 3" pitchFamily="18" charset="2"/>
      <p:regular r:id="rId73"/>
    </p:embeddedFont>
    <p:embeddedFont>
      <p:font typeface="Cambria Math" pitchFamily="18" charset="0"/>
      <p:regular r:id="rId74"/>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53010"/>
    <a:srgbClr val="F0E8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529" autoAdjust="0"/>
    <p:restoredTop sz="94660"/>
  </p:normalViewPr>
  <p:slideViewPr>
    <p:cSldViewPr snapToGrid="0">
      <p:cViewPr>
        <p:scale>
          <a:sx n="76" d="100"/>
          <a:sy n="76" d="100"/>
        </p:scale>
        <p:origin x="-330" y="16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font" Target="fonts/font6.fntdata"/><Relationship Id="rId68" Type="http://schemas.openxmlformats.org/officeDocument/2006/relationships/font" Target="fonts/font11.fntdata"/><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font" Target="fonts/font14.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font" Target="fonts/font1.fntdata"/><Relationship Id="rId66" Type="http://schemas.openxmlformats.org/officeDocument/2006/relationships/font" Target="fonts/font9.fntdata"/><Relationship Id="rId74" Type="http://schemas.openxmlformats.org/officeDocument/2006/relationships/font" Target="fonts/font17.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3.fntdata"/><Relationship Id="rId65" Type="http://schemas.openxmlformats.org/officeDocument/2006/relationships/font" Target="fonts/font8.fntdata"/><Relationship Id="rId73" Type="http://schemas.openxmlformats.org/officeDocument/2006/relationships/font" Target="fonts/font16.fntdata"/><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7.fntdata"/><Relationship Id="rId69" Type="http://schemas.openxmlformats.org/officeDocument/2006/relationships/font" Target="fonts/font12.fntdata"/><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15.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2.fntdata"/><Relationship Id="rId67" Type="http://schemas.openxmlformats.org/officeDocument/2006/relationships/font" Target="fonts/font10.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5.fntdata"/><Relationship Id="rId70" Type="http://schemas.openxmlformats.org/officeDocument/2006/relationships/font" Target="fonts/font13.fntdata"/><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2274877-B6B2-415F-952F-DADE313AA4A4}" type="doc">
      <dgm:prSet loTypeId="urn:microsoft.com/office/officeart/2005/8/layout/vList2" loCatId="list" qsTypeId="urn:microsoft.com/office/officeart/2005/8/quickstyle/3d7" qsCatId="3D" csTypeId="urn:microsoft.com/office/officeart/2005/8/colors/accent1_2" csCatId="accent1" phldr="1"/>
      <dgm:spPr/>
      <dgm:t>
        <a:bodyPr/>
        <a:lstStyle/>
        <a:p>
          <a:endParaRPr lang="en-US"/>
        </a:p>
      </dgm:t>
    </dgm:pt>
    <dgm:pt modelId="{D7941E82-2A4D-41DF-BB51-B9E4915D89C2}">
      <dgm:prSet phldrT="[Text]"/>
      <dgm:spPr/>
      <dgm:t>
        <a:bodyPr/>
        <a:lstStyle/>
        <a:p>
          <a:pPr algn="r"/>
          <a:r>
            <a:rPr lang="fa-IR" dirty="0" smtClean="0"/>
            <a:t>تصمیمات مربوط به تسهیلات تولید</a:t>
          </a:r>
          <a:endParaRPr lang="en-US" dirty="0"/>
        </a:p>
      </dgm:t>
    </dgm:pt>
    <dgm:pt modelId="{59BB97D4-5BB8-486E-97DC-BD6199ACD03E}" type="parTrans" cxnId="{8F3EE4A5-08D4-4D22-864F-97289DF3DAD3}">
      <dgm:prSet/>
      <dgm:spPr/>
      <dgm:t>
        <a:bodyPr/>
        <a:lstStyle/>
        <a:p>
          <a:endParaRPr lang="en-US"/>
        </a:p>
      </dgm:t>
    </dgm:pt>
    <dgm:pt modelId="{57062661-994E-45F9-96AC-89DC6563C054}" type="sibTrans" cxnId="{8F3EE4A5-08D4-4D22-864F-97289DF3DAD3}">
      <dgm:prSet/>
      <dgm:spPr/>
      <dgm:t>
        <a:bodyPr/>
        <a:lstStyle/>
        <a:p>
          <a:endParaRPr lang="en-US"/>
        </a:p>
      </dgm:t>
    </dgm:pt>
    <dgm:pt modelId="{11FB3D42-1F51-4E02-9F4E-CC31EBE944CB}">
      <dgm:prSet phldrT="[Text]"/>
      <dgm:spPr/>
      <dgm:t>
        <a:bodyPr/>
        <a:lstStyle/>
        <a:p>
          <a:pPr algn="r"/>
          <a:r>
            <a:rPr lang="fa-IR" dirty="0" smtClean="0"/>
            <a:t>جایگزینی دارایی های جدید به جای دارایی های قدیم</a:t>
          </a:r>
          <a:endParaRPr lang="en-US" dirty="0"/>
        </a:p>
      </dgm:t>
    </dgm:pt>
    <dgm:pt modelId="{F54F71BF-16D4-40A5-97D6-AF1A7A023D6E}" type="parTrans" cxnId="{44DF697C-027D-407C-A17F-670F43DA46AE}">
      <dgm:prSet/>
      <dgm:spPr/>
      <dgm:t>
        <a:bodyPr/>
        <a:lstStyle/>
        <a:p>
          <a:endParaRPr lang="en-US"/>
        </a:p>
      </dgm:t>
    </dgm:pt>
    <dgm:pt modelId="{0896A8D8-5FFF-4ECE-8CF3-625C4C7AEB4F}" type="sibTrans" cxnId="{44DF697C-027D-407C-A17F-670F43DA46AE}">
      <dgm:prSet/>
      <dgm:spPr/>
      <dgm:t>
        <a:bodyPr/>
        <a:lstStyle/>
        <a:p>
          <a:endParaRPr lang="en-US"/>
        </a:p>
      </dgm:t>
    </dgm:pt>
    <dgm:pt modelId="{24EE3F7A-778D-4BB3-95E5-1DFC79632E41}">
      <dgm:prSet phldrT="[Text]"/>
      <dgm:spPr/>
      <dgm:t>
        <a:bodyPr/>
        <a:lstStyle/>
        <a:p>
          <a:pPr algn="r"/>
          <a:r>
            <a:rPr lang="fa-IR" dirty="0" smtClean="0"/>
            <a:t>تهیه ماشین آلات</a:t>
          </a:r>
          <a:endParaRPr lang="en-US" dirty="0"/>
        </a:p>
      </dgm:t>
    </dgm:pt>
    <dgm:pt modelId="{013C49E1-C330-4255-B20B-566AFC1BDBEF}" type="parTrans" cxnId="{4B1A4B1E-40BF-41AA-A2B0-7C4F57A420CE}">
      <dgm:prSet/>
      <dgm:spPr/>
      <dgm:t>
        <a:bodyPr/>
        <a:lstStyle/>
        <a:p>
          <a:endParaRPr lang="en-US"/>
        </a:p>
      </dgm:t>
    </dgm:pt>
    <dgm:pt modelId="{3A012949-1E96-4946-BA29-626F65E72D9E}" type="sibTrans" cxnId="{4B1A4B1E-40BF-41AA-A2B0-7C4F57A420CE}">
      <dgm:prSet/>
      <dgm:spPr/>
      <dgm:t>
        <a:bodyPr/>
        <a:lstStyle/>
        <a:p>
          <a:endParaRPr lang="en-US"/>
        </a:p>
      </dgm:t>
    </dgm:pt>
    <dgm:pt modelId="{A266B573-4765-4235-8F8D-E5BF280C405A}">
      <dgm:prSet phldrT="[Text]"/>
      <dgm:spPr/>
      <dgm:t>
        <a:bodyPr/>
        <a:lstStyle/>
        <a:p>
          <a:pPr algn="r"/>
          <a:r>
            <a:rPr lang="fa-IR" dirty="0" smtClean="0"/>
            <a:t>خرید کامپیوتر</a:t>
          </a:r>
          <a:endParaRPr lang="en-US" dirty="0"/>
        </a:p>
      </dgm:t>
    </dgm:pt>
    <dgm:pt modelId="{70F12388-8452-44F3-826E-DD77E94D190A}" type="parTrans" cxnId="{09537816-B517-4E75-9FA8-31D70150E3C9}">
      <dgm:prSet/>
      <dgm:spPr/>
      <dgm:t>
        <a:bodyPr/>
        <a:lstStyle/>
        <a:p>
          <a:endParaRPr lang="en-US"/>
        </a:p>
      </dgm:t>
    </dgm:pt>
    <dgm:pt modelId="{54770207-3CF3-4228-9DCA-05A9C0152AB6}" type="sibTrans" cxnId="{09537816-B517-4E75-9FA8-31D70150E3C9}">
      <dgm:prSet/>
      <dgm:spPr/>
      <dgm:t>
        <a:bodyPr/>
        <a:lstStyle/>
        <a:p>
          <a:endParaRPr lang="en-US"/>
        </a:p>
      </dgm:t>
    </dgm:pt>
    <dgm:pt modelId="{D1450617-6447-4347-98C9-AC4C6DF206DD}">
      <dgm:prSet phldrT="[Text]"/>
      <dgm:spPr/>
      <dgm:t>
        <a:bodyPr/>
        <a:lstStyle/>
        <a:p>
          <a:pPr algn="r"/>
          <a:r>
            <a:rPr lang="fa-IR" dirty="0" smtClean="0"/>
            <a:t>تغییر دکوراسیون (مشتری مداری)</a:t>
          </a:r>
          <a:endParaRPr lang="en-US" dirty="0"/>
        </a:p>
      </dgm:t>
    </dgm:pt>
    <dgm:pt modelId="{761E033B-B4B4-4FAF-A960-00C656875C15}" type="parTrans" cxnId="{D96A3F82-7C32-489C-8B30-E5C88DFCA06B}">
      <dgm:prSet/>
      <dgm:spPr/>
      <dgm:t>
        <a:bodyPr/>
        <a:lstStyle/>
        <a:p>
          <a:endParaRPr lang="en-US"/>
        </a:p>
      </dgm:t>
    </dgm:pt>
    <dgm:pt modelId="{3F07BEEC-5501-4EA2-A674-575358B9556C}" type="sibTrans" cxnId="{D96A3F82-7C32-489C-8B30-E5C88DFCA06B}">
      <dgm:prSet/>
      <dgm:spPr/>
      <dgm:t>
        <a:bodyPr/>
        <a:lstStyle/>
        <a:p>
          <a:endParaRPr lang="en-US"/>
        </a:p>
      </dgm:t>
    </dgm:pt>
    <dgm:pt modelId="{E67EB3F1-A238-40D1-A267-147320AB62E0}" type="pres">
      <dgm:prSet presAssocID="{B2274877-B6B2-415F-952F-DADE313AA4A4}" presName="linear" presStyleCnt="0">
        <dgm:presLayoutVars>
          <dgm:animLvl val="lvl"/>
          <dgm:resizeHandles val="exact"/>
        </dgm:presLayoutVars>
      </dgm:prSet>
      <dgm:spPr/>
      <dgm:t>
        <a:bodyPr/>
        <a:lstStyle/>
        <a:p>
          <a:endParaRPr lang="en-US"/>
        </a:p>
      </dgm:t>
    </dgm:pt>
    <dgm:pt modelId="{60473CA2-92CF-4375-BA19-06F7B31FB97B}" type="pres">
      <dgm:prSet presAssocID="{D7941E82-2A4D-41DF-BB51-B9E4915D89C2}" presName="parentText" presStyleLbl="node1" presStyleIdx="0" presStyleCnt="5" custLinFactNeighborX="-2022" custLinFactNeighborY="12422">
        <dgm:presLayoutVars>
          <dgm:chMax val="0"/>
          <dgm:bulletEnabled val="1"/>
        </dgm:presLayoutVars>
      </dgm:prSet>
      <dgm:spPr/>
      <dgm:t>
        <a:bodyPr/>
        <a:lstStyle/>
        <a:p>
          <a:endParaRPr lang="en-US"/>
        </a:p>
      </dgm:t>
    </dgm:pt>
    <dgm:pt modelId="{9EEDB613-FD45-4D5F-9F99-4B4AEC02C9CB}" type="pres">
      <dgm:prSet presAssocID="{57062661-994E-45F9-96AC-89DC6563C054}" presName="spacer" presStyleCnt="0"/>
      <dgm:spPr/>
    </dgm:pt>
    <dgm:pt modelId="{F6AD924E-FF80-4C40-B2C2-FAF7FC7E1B1D}" type="pres">
      <dgm:prSet presAssocID="{24EE3F7A-778D-4BB3-95E5-1DFC79632E41}" presName="parentText" presStyleLbl="node1" presStyleIdx="1" presStyleCnt="5">
        <dgm:presLayoutVars>
          <dgm:chMax val="0"/>
          <dgm:bulletEnabled val="1"/>
        </dgm:presLayoutVars>
      </dgm:prSet>
      <dgm:spPr/>
      <dgm:t>
        <a:bodyPr/>
        <a:lstStyle/>
        <a:p>
          <a:endParaRPr lang="en-US"/>
        </a:p>
      </dgm:t>
    </dgm:pt>
    <dgm:pt modelId="{10FE6140-0723-4F54-8E4F-9FFF385AD54E}" type="pres">
      <dgm:prSet presAssocID="{3A012949-1E96-4946-BA29-626F65E72D9E}" presName="spacer" presStyleCnt="0"/>
      <dgm:spPr/>
    </dgm:pt>
    <dgm:pt modelId="{BD699FA8-A5E6-441F-8E37-1DF5B1E2FEAB}" type="pres">
      <dgm:prSet presAssocID="{11FB3D42-1F51-4E02-9F4E-CC31EBE944CB}" presName="parentText" presStyleLbl="node1" presStyleIdx="2" presStyleCnt="5" custLinFactNeighborX="5965" custLinFactNeighborY="83367">
        <dgm:presLayoutVars>
          <dgm:chMax val="0"/>
          <dgm:bulletEnabled val="1"/>
        </dgm:presLayoutVars>
      </dgm:prSet>
      <dgm:spPr/>
      <dgm:t>
        <a:bodyPr/>
        <a:lstStyle/>
        <a:p>
          <a:endParaRPr lang="en-US"/>
        </a:p>
      </dgm:t>
    </dgm:pt>
    <dgm:pt modelId="{8210F9D1-A135-4E27-B4FC-AB2D5CCC9407}" type="pres">
      <dgm:prSet presAssocID="{0896A8D8-5FFF-4ECE-8CF3-625C4C7AEB4F}" presName="spacer" presStyleCnt="0"/>
      <dgm:spPr/>
    </dgm:pt>
    <dgm:pt modelId="{C9527E21-0054-447C-B99C-8F1913A82994}" type="pres">
      <dgm:prSet presAssocID="{A266B573-4765-4235-8F8D-E5BF280C405A}" presName="parentText" presStyleLbl="node1" presStyleIdx="3" presStyleCnt="5" custLinFactNeighborX="5965" custLinFactNeighborY="83367">
        <dgm:presLayoutVars>
          <dgm:chMax val="0"/>
          <dgm:bulletEnabled val="1"/>
        </dgm:presLayoutVars>
      </dgm:prSet>
      <dgm:spPr/>
      <dgm:t>
        <a:bodyPr/>
        <a:lstStyle/>
        <a:p>
          <a:endParaRPr lang="en-US"/>
        </a:p>
      </dgm:t>
    </dgm:pt>
    <dgm:pt modelId="{9DB6867E-F4FF-4235-A9E1-72E62FF921EF}" type="pres">
      <dgm:prSet presAssocID="{54770207-3CF3-4228-9DCA-05A9C0152AB6}" presName="spacer" presStyleCnt="0"/>
      <dgm:spPr/>
    </dgm:pt>
    <dgm:pt modelId="{B4C2CD36-D433-4CCD-9B65-7589205A72F9}" type="pres">
      <dgm:prSet presAssocID="{D1450617-6447-4347-98C9-AC4C6DF206DD}" presName="parentText" presStyleLbl="node1" presStyleIdx="4" presStyleCnt="5" custLinFactNeighborX="-1445" custLinFactNeighborY="28692">
        <dgm:presLayoutVars>
          <dgm:chMax val="0"/>
          <dgm:bulletEnabled val="1"/>
        </dgm:presLayoutVars>
      </dgm:prSet>
      <dgm:spPr/>
      <dgm:t>
        <a:bodyPr/>
        <a:lstStyle/>
        <a:p>
          <a:endParaRPr lang="en-US"/>
        </a:p>
      </dgm:t>
    </dgm:pt>
  </dgm:ptLst>
  <dgm:cxnLst>
    <dgm:cxn modelId="{44DF697C-027D-407C-A17F-670F43DA46AE}" srcId="{B2274877-B6B2-415F-952F-DADE313AA4A4}" destId="{11FB3D42-1F51-4E02-9F4E-CC31EBE944CB}" srcOrd="2" destOrd="0" parTransId="{F54F71BF-16D4-40A5-97D6-AF1A7A023D6E}" sibTransId="{0896A8D8-5FFF-4ECE-8CF3-625C4C7AEB4F}"/>
    <dgm:cxn modelId="{5F8BF002-5C18-40B2-8FCD-B53305336D86}" type="presOf" srcId="{B2274877-B6B2-415F-952F-DADE313AA4A4}" destId="{E67EB3F1-A238-40D1-A267-147320AB62E0}" srcOrd="0" destOrd="0" presId="urn:microsoft.com/office/officeart/2005/8/layout/vList2"/>
    <dgm:cxn modelId="{AE6C4ADE-3C15-4A37-A1AB-17BF95E7B3DC}" type="presOf" srcId="{D7941E82-2A4D-41DF-BB51-B9E4915D89C2}" destId="{60473CA2-92CF-4375-BA19-06F7B31FB97B}" srcOrd="0" destOrd="0" presId="urn:microsoft.com/office/officeart/2005/8/layout/vList2"/>
    <dgm:cxn modelId="{8F3EE4A5-08D4-4D22-864F-97289DF3DAD3}" srcId="{B2274877-B6B2-415F-952F-DADE313AA4A4}" destId="{D7941E82-2A4D-41DF-BB51-B9E4915D89C2}" srcOrd="0" destOrd="0" parTransId="{59BB97D4-5BB8-486E-97DC-BD6199ACD03E}" sibTransId="{57062661-994E-45F9-96AC-89DC6563C054}"/>
    <dgm:cxn modelId="{DA99D042-DD04-4291-87DC-99954F18D3BB}" type="presOf" srcId="{11FB3D42-1F51-4E02-9F4E-CC31EBE944CB}" destId="{BD699FA8-A5E6-441F-8E37-1DF5B1E2FEAB}" srcOrd="0" destOrd="0" presId="urn:microsoft.com/office/officeart/2005/8/layout/vList2"/>
    <dgm:cxn modelId="{D96A3F82-7C32-489C-8B30-E5C88DFCA06B}" srcId="{B2274877-B6B2-415F-952F-DADE313AA4A4}" destId="{D1450617-6447-4347-98C9-AC4C6DF206DD}" srcOrd="4" destOrd="0" parTransId="{761E033B-B4B4-4FAF-A960-00C656875C15}" sibTransId="{3F07BEEC-5501-4EA2-A674-575358B9556C}"/>
    <dgm:cxn modelId="{ED4C9D54-956C-49EF-A13D-5723DC609AA6}" type="presOf" srcId="{A266B573-4765-4235-8F8D-E5BF280C405A}" destId="{C9527E21-0054-447C-B99C-8F1913A82994}" srcOrd="0" destOrd="0" presId="urn:microsoft.com/office/officeart/2005/8/layout/vList2"/>
    <dgm:cxn modelId="{4B1A4B1E-40BF-41AA-A2B0-7C4F57A420CE}" srcId="{B2274877-B6B2-415F-952F-DADE313AA4A4}" destId="{24EE3F7A-778D-4BB3-95E5-1DFC79632E41}" srcOrd="1" destOrd="0" parTransId="{013C49E1-C330-4255-B20B-566AFC1BDBEF}" sibTransId="{3A012949-1E96-4946-BA29-626F65E72D9E}"/>
    <dgm:cxn modelId="{EB7CD6AB-6D35-491E-A22C-A02AD7BAFFE1}" type="presOf" srcId="{D1450617-6447-4347-98C9-AC4C6DF206DD}" destId="{B4C2CD36-D433-4CCD-9B65-7589205A72F9}" srcOrd="0" destOrd="0" presId="urn:microsoft.com/office/officeart/2005/8/layout/vList2"/>
    <dgm:cxn modelId="{FF2D9584-7FB8-4B04-A9FD-183C7FF490CF}" type="presOf" srcId="{24EE3F7A-778D-4BB3-95E5-1DFC79632E41}" destId="{F6AD924E-FF80-4C40-B2C2-FAF7FC7E1B1D}" srcOrd="0" destOrd="0" presId="urn:microsoft.com/office/officeart/2005/8/layout/vList2"/>
    <dgm:cxn modelId="{09537816-B517-4E75-9FA8-31D70150E3C9}" srcId="{B2274877-B6B2-415F-952F-DADE313AA4A4}" destId="{A266B573-4765-4235-8F8D-E5BF280C405A}" srcOrd="3" destOrd="0" parTransId="{70F12388-8452-44F3-826E-DD77E94D190A}" sibTransId="{54770207-3CF3-4228-9DCA-05A9C0152AB6}"/>
    <dgm:cxn modelId="{E2C56FC5-E581-4CBF-82C3-0B28B81172FF}" type="presParOf" srcId="{E67EB3F1-A238-40D1-A267-147320AB62E0}" destId="{60473CA2-92CF-4375-BA19-06F7B31FB97B}" srcOrd="0" destOrd="0" presId="urn:microsoft.com/office/officeart/2005/8/layout/vList2"/>
    <dgm:cxn modelId="{C9560B8B-CC36-47E5-8D6B-AC4B5959FD57}" type="presParOf" srcId="{E67EB3F1-A238-40D1-A267-147320AB62E0}" destId="{9EEDB613-FD45-4D5F-9F99-4B4AEC02C9CB}" srcOrd="1" destOrd="0" presId="urn:microsoft.com/office/officeart/2005/8/layout/vList2"/>
    <dgm:cxn modelId="{9C9F26C9-2042-46C6-A4AD-B62430ABCA2A}" type="presParOf" srcId="{E67EB3F1-A238-40D1-A267-147320AB62E0}" destId="{F6AD924E-FF80-4C40-B2C2-FAF7FC7E1B1D}" srcOrd="2" destOrd="0" presId="urn:microsoft.com/office/officeart/2005/8/layout/vList2"/>
    <dgm:cxn modelId="{0AA6C2F9-6F96-4836-84BD-69048908587D}" type="presParOf" srcId="{E67EB3F1-A238-40D1-A267-147320AB62E0}" destId="{10FE6140-0723-4F54-8E4F-9FFF385AD54E}" srcOrd="3" destOrd="0" presId="urn:microsoft.com/office/officeart/2005/8/layout/vList2"/>
    <dgm:cxn modelId="{79EFF0E9-1FC2-4DC0-A8F3-9AA6BC243B32}" type="presParOf" srcId="{E67EB3F1-A238-40D1-A267-147320AB62E0}" destId="{BD699FA8-A5E6-441F-8E37-1DF5B1E2FEAB}" srcOrd="4" destOrd="0" presId="urn:microsoft.com/office/officeart/2005/8/layout/vList2"/>
    <dgm:cxn modelId="{1422FCB2-C023-4725-A328-41DEE78FC0DB}" type="presParOf" srcId="{E67EB3F1-A238-40D1-A267-147320AB62E0}" destId="{8210F9D1-A135-4E27-B4FC-AB2D5CCC9407}" srcOrd="5" destOrd="0" presId="urn:microsoft.com/office/officeart/2005/8/layout/vList2"/>
    <dgm:cxn modelId="{15C342C5-5A35-4632-B3A3-872613DE8B34}" type="presParOf" srcId="{E67EB3F1-A238-40D1-A267-147320AB62E0}" destId="{C9527E21-0054-447C-B99C-8F1913A82994}" srcOrd="6" destOrd="0" presId="urn:microsoft.com/office/officeart/2005/8/layout/vList2"/>
    <dgm:cxn modelId="{6B31F567-2C14-44DC-973E-B3342C1117E2}" type="presParOf" srcId="{E67EB3F1-A238-40D1-A267-147320AB62E0}" destId="{9DB6867E-F4FF-4235-A9E1-72E62FF921EF}" srcOrd="7" destOrd="0" presId="urn:microsoft.com/office/officeart/2005/8/layout/vList2"/>
    <dgm:cxn modelId="{5B758054-E406-4279-9FE1-0A17E203803C}" type="presParOf" srcId="{E67EB3F1-A238-40D1-A267-147320AB62E0}" destId="{B4C2CD36-D433-4CCD-9B65-7589205A72F9}"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B0311D4-D011-449C-9D63-BCDD5C48EA87}" type="doc">
      <dgm:prSet loTypeId="urn:microsoft.com/office/officeart/2005/8/layout/vList2" loCatId="list" qsTypeId="urn:microsoft.com/office/officeart/2005/8/quickstyle/3d9" qsCatId="3D" csTypeId="urn:microsoft.com/office/officeart/2005/8/colors/accent1_2" csCatId="accent1" phldr="1"/>
      <dgm:spPr/>
      <dgm:t>
        <a:bodyPr/>
        <a:lstStyle/>
        <a:p>
          <a:endParaRPr lang="en-US"/>
        </a:p>
      </dgm:t>
    </dgm:pt>
    <dgm:pt modelId="{8910E91E-9C47-4EB4-91B2-FED4054C2B91}">
      <dgm:prSet phldrT="[Text]"/>
      <dgm:spPr>
        <a:solidFill>
          <a:schemeClr val="accent1">
            <a:lumMod val="50000"/>
          </a:schemeClr>
        </a:solidFill>
      </dgm:spPr>
      <dgm:t>
        <a:bodyPr/>
        <a:lstStyle/>
        <a:p>
          <a:pPr algn="r"/>
          <a:r>
            <a:rPr lang="fa-IR" b="1" dirty="0" smtClean="0"/>
            <a:t> در صورت انتخاب یک پروژه، پروژه های دیگر رد می شود</a:t>
          </a:r>
          <a:endParaRPr lang="en-US" b="1" dirty="0"/>
        </a:p>
      </dgm:t>
    </dgm:pt>
    <dgm:pt modelId="{3E73506D-2486-4F79-892C-0057B1E15CC7}" type="parTrans" cxnId="{D452D319-3BB2-42CF-A60C-547EEBA16B08}">
      <dgm:prSet/>
      <dgm:spPr/>
      <dgm:t>
        <a:bodyPr/>
        <a:lstStyle/>
        <a:p>
          <a:endParaRPr lang="en-US"/>
        </a:p>
      </dgm:t>
    </dgm:pt>
    <dgm:pt modelId="{0C560355-C71C-4EC1-AC47-1D10622F6823}" type="sibTrans" cxnId="{D452D319-3BB2-42CF-A60C-547EEBA16B08}">
      <dgm:prSet/>
      <dgm:spPr/>
      <dgm:t>
        <a:bodyPr/>
        <a:lstStyle/>
        <a:p>
          <a:endParaRPr lang="en-US"/>
        </a:p>
      </dgm:t>
    </dgm:pt>
    <dgm:pt modelId="{1689E045-81E6-47A9-9369-D89283ECCBA7}">
      <dgm:prSet phldrT="[Text]"/>
      <dgm:spPr>
        <a:solidFill>
          <a:schemeClr val="accent1">
            <a:lumMod val="50000"/>
          </a:schemeClr>
        </a:solidFill>
      </dgm:spPr>
      <dgm:t>
        <a:bodyPr/>
        <a:lstStyle/>
        <a:p>
          <a:pPr algn="r"/>
          <a:r>
            <a:rPr lang="fa-IR" b="1" dirty="0" smtClean="0"/>
            <a:t> کلیه دریافت و پرداخت ها در ابتدا و یا در پایان دوره مالی انجام می شود</a:t>
          </a:r>
          <a:endParaRPr lang="en-US" b="1" dirty="0"/>
        </a:p>
      </dgm:t>
    </dgm:pt>
    <dgm:pt modelId="{43E9C2B0-617F-4595-8817-F5E8F05F296A}" type="parTrans" cxnId="{C15EDFE3-3286-431A-9FE0-3D702BB65234}">
      <dgm:prSet/>
      <dgm:spPr/>
      <dgm:t>
        <a:bodyPr/>
        <a:lstStyle/>
        <a:p>
          <a:endParaRPr lang="en-US"/>
        </a:p>
      </dgm:t>
    </dgm:pt>
    <dgm:pt modelId="{FCD53E66-A9BC-4566-813A-881D4C87E36B}" type="sibTrans" cxnId="{C15EDFE3-3286-431A-9FE0-3D702BB65234}">
      <dgm:prSet/>
      <dgm:spPr/>
      <dgm:t>
        <a:bodyPr/>
        <a:lstStyle/>
        <a:p>
          <a:endParaRPr lang="en-US"/>
        </a:p>
      </dgm:t>
    </dgm:pt>
    <dgm:pt modelId="{D7085836-5053-4226-8355-86AE2658FDC7}">
      <dgm:prSet phldrT="[Text]"/>
      <dgm:spPr>
        <a:solidFill>
          <a:schemeClr val="accent1">
            <a:lumMod val="50000"/>
          </a:schemeClr>
        </a:solidFill>
      </dgm:spPr>
      <dgm:t>
        <a:bodyPr/>
        <a:lstStyle/>
        <a:p>
          <a:pPr algn="r"/>
          <a:r>
            <a:rPr lang="fa-IR" b="1" dirty="0" smtClean="0"/>
            <a:t> کلیه پروژه های به تصویب رسیده از نظر مالی می توان آنها را تامین کرد</a:t>
          </a:r>
          <a:endParaRPr lang="en-US" b="1" dirty="0"/>
        </a:p>
      </dgm:t>
    </dgm:pt>
    <dgm:pt modelId="{27EBD36F-68A2-45D7-B556-1C61CFCD9C4A}" type="parTrans" cxnId="{03CFA876-19AA-4A81-895F-5201D0E84F6F}">
      <dgm:prSet/>
      <dgm:spPr/>
      <dgm:t>
        <a:bodyPr/>
        <a:lstStyle/>
        <a:p>
          <a:endParaRPr lang="en-US"/>
        </a:p>
      </dgm:t>
    </dgm:pt>
    <dgm:pt modelId="{3EE61AA2-A053-4856-B660-29341D19AC4C}" type="sibTrans" cxnId="{03CFA876-19AA-4A81-895F-5201D0E84F6F}">
      <dgm:prSet/>
      <dgm:spPr/>
      <dgm:t>
        <a:bodyPr/>
        <a:lstStyle/>
        <a:p>
          <a:endParaRPr lang="en-US"/>
        </a:p>
      </dgm:t>
    </dgm:pt>
    <dgm:pt modelId="{B2C79673-5215-4940-BEFF-8B57CFF52822}" type="pres">
      <dgm:prSet presAssocID="{CB0311D4-D011-449C-9D63-BCDD5C48EA87}" presName="linear" presStyleCnt="0">
        <dgm:presLayoutVars>
          <dgm:animLvl val="lvl"/>
          <dgm:resizeHandles val="exact"/>
        </dgm:presLayoutVars>
      </dgm:prSet>
      <dgm:spPr/>
      <dgm:t>
        <a:bodyPr/>
        <a:lstStyle/>
        <a:p>
          <a:endParaRPr lang="en-US"/>
        </a:p>
      </dgm:t>
    </dgm:pt>
    <dgm:pt modelId="{C430D4FB-64E1-44F7-A5E4-040E6D00A435}" type="pres">
      <dgm:prSet presAssocID="{8910E91E-9C47-4EB4-91B2-FED4054C2B91}" presName="parentText" presStyleLbl="node1" presStyleIdx="0" presStyleCnt="3">
        <dgm:presLayoutVars>
          <dgm:chMax val="0"/>
          <dgm:bulletEnabled val="1"/>
        </dgm:presLayoutVars>
      </dgm:prSet>
      <dgm:spPr/>
      <dgm:t>
        <a:bodyPr/>
        <a:lstStyle/>
        <a:p>
          <a:endParaRPr lang="en-US"/>
        </a:p>
      </dgm:t>
    </dgm:pt>
    <dgm:pt modelId="{5B58B2F5-CA6A-47EA-8FF3-22FEFFCEC380}" type="pres">
      <dgm:prSet presAssocID="{0C560355-C71C-4EC1-AC47-1D10622F6823}" presName="spacer" presStyleCnt="0"/>
      <dgm:spPr/>
    </dgm:pt>
    <dgm:pt modelId="{B6007C77-E2C6-4554-B054-A331CD3C4496}" type="pres">
      <dgm:prSet presAssocID="{D7085836-5053-4226-8355-86AE2658FDC7}" presName="parentText" presStyleLbl="node1" presStyleIdx="1" presStyleCnt="3">
        <dgm:presLayoutVars>
          <dgm:chMax val="0"/>
          <dgm:bulletEnabled val="1"/>
        </dgm:presLayoutVars>
      </dgm:prSet>
      <dgm:spPr/>
      <dgm:t>
        <a:bodyPr/>
        <a:lstStyle/>
        <a:p>
          <a:endParaRPr lang="en-US"/>
        </a:p>
      </dgm:t>
    </dgm:pt>
    <dgm:pt modelId="{D2B4BE1A-FA8B-4AE9-B31A-48F830784320}" type="pres">
      <dgm:prSet presAssocID="{3EE61AA2-A053-4856-B660-29341D19AC4C}" presName="spacer" presStyleCnt="0"/>
      <dgm:spPr/>
    </dgm:pt>
    <dgm:pt modelId="{C638DB41-1ABE-4AE9-B1F1-0A64D2023563}" type="pres">
      <dgm:prSet presAssocID="{1689E045-81E6-47A9-9369-D89283ECCBA7}" presName="parentText" presStyleLbl="node1" presStyleIdx="2" presStyleCnt="3">
        <dgm:presLayoutVars>
          <dgm:chMax val="0"/>
          <dgm:bulletEnabled val="1"/>
        </dgm:presLayoutVars>
      </dgm:prSet>
      <dgm:spPr/>
      <dgm:t>
        <a:bodyPr/>
        <a:lstStyle/>
        <a:p>
          <a:endParaRPr lang="en-US"/>
        </a:p>
      </dgm:t>
    </dgm:pt>
  </dgm:ptLst>
  <dgm:cxnLst>
    <dgm:cxn modelId="{3C4C26EF-C623-416F-A08C-02B5107E6A9D}" type="presOf" srcId="{CB0311D4-D011-449C-9D63-BCDD5C48EA87}" destId="{B2C79673-5215-4940-BEFF-8B57CFF52822}" srcOrd="0" destOrd="0" presId="urn:microsoft.com/office/officeart/2005/8/layout/vList2"/>
    <dgm:cxn modelId="{C15EDFE3-3286-431A-9FE0-3D702BB65234}" srcId="{CB0311D4-D011-449C-9D63-BCDD5C48EA87}" destId="{1689E045-81E6-47A9-9369-D89283ECCBA7}" srcOrd="2" destOrd="0" parTransId="{43E9C2B0-617F-4595-8817-F5E8F05F296A}" sibTransId="{FCD53E66-A9BC-4566-813A-881D4C87E36B}"/>
    <dgm:cxn modelId="{03CFA876-19AA-4A81-895F-5201D0E84F6F}" srcId="{CB0311D4-D011-449C-9D63-BCDD5C48EA87}" destId="{D7085836-5053-4226-8355-86AE2658FDC7}" srcOrd="1" destOrd="0" parTransId="{27EBD36F-68A2-45D7-B556-1C61CFCD9C4A}" sibTransId="{3EE61AA2-A053-4856-B660-29341D19AC4C}"/>
    <dgm:cxn modelId="{3E7EF52E-BE3D-4D78-8734-1E04F1830385}" type="presOf" srcId="{1689E045-81E6-47A9-9369-D89283ECCBA7}" destId="{C638DB41-1ABE-4AE9-B1F1-0A64D2023563}" srcOrd="0" destOrd="0" presId="urn:microsoft.com/office/officeart/2005/8/layout/vList2"/>
    <dgm:cxn modelId="{71C2E984-D8D2-4F31-B244-834340DA95B9}" type="presOf" srcId="{D7085836-5053-4226-8355-86AE2658FDC7}" destId="{B6007C77-E2C6-4554-B054-A331CD3C4496}" srcOrd="0" destOrd="0" presId="urn:microsoft.com/office/officeart/2005/8/layout/vList2"/>
    <dgm:cxn modelId="{0F804591-4440-435A-A542-48AD7A697A1F}" type="presOf" srcId="{8910E91E-9C47-4EB4-91B2-FED4054C2B91}" destId="{C430D4FB-64E1-44F7-A5E4-040E6D00A435}" srcOrd="0" destOrd="0" presId="urn:microsoft.com/office/officeart/2005/8/layout/vList2"/>
    <dgm:cxn modelId="{D452D319-3BB2-42CF-A60C-547EEBA16B08}" srcId="{CB0311D4-D011-449C-9D63-BCDD5C48EA87}" destId="{8910E91E-9C47-4EB4-91B2-FED4054C2B91}" srcOrd="0" destOrd="0" parTransId="{3E73506D-2486-4F79-892C-0057B1E15CC7}" sibTransId="{0C560355-C71C-4EC1-AC47-1D10622F6823}"/>
    <dgm:cxn modelId="{A3FA3FE9-1110-4AC1-AEBC-D94AE94F1D38}" type="presParOf" srcId="{B2C79673-5215-4940-BEFF-8B57CFF52822}" destId="{C430D4FB-64E1-44F7-A5E4-040E6D00A435}" srcOrd="0" destOrd="0" presId="urn:microsoft.com/office/officeart/2005/8/layout/vList2"/>
    <dgm:cxn modelId="{171B180E-260F-4991-A9FB-FEB35EC024ED}" type="presParOf" srcId="{B2C79673-5215-4940-BEFF-8B57CFF52822}" destId="{5B58B2F5-CA6A-47EA-8FF3-22FEFFCEC380}" srcOrd="1" destOrd="0" presId="urn:microsoft.com/office/officeart/2005/8/layout/vList2"/>
    <dgm:cxn modelId="{F2F63FE3-C6EA-452E-9AC1-0521D61B9386}" type="presParOf" srcId="{B2C79673-5215-4940-BEFF-8B57CFF52822}" destId="{B6007C77-E2C6-4554-B054-A331CD3C4496}" srcOrd="2" destOrd="0" presId="urn:microsoft.com/office/officeart/2005/8/layout/vList2"/>
    <dgm:cxn modelId="{3CE1B2EB-CC4D-4C69-8F65-05269D2C6D3C}" type="presParOf" srcId="{B2C79673-5215-4940-BEFF-8B57CFF52822}" destId="{D2B4BE1A-FA8B-4AE9-B31A-48F830784320}" srcOrd="3" destOrd="0" presId="urn:microsoft.com/office/officeart/2005/8/layout/vList2"/>
    <dgm:cxn modelId="{5F3D7BA0-34F1-4C0E-9817-3D9C411A5E03}" type="presParOf" srcId="{B2C79673-5215-4940-BEFF-8B57CFF52822}" destId="{C638DB41-1ABE-4AE9-B1F1-0A64D2023563}"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A5721E0-6A96-4495-B51E-9614E4C57EE3}"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en-US"/>
        </a:p>
      </dgm:t>
    </dgm:pt>
    <dgm:pt modelId="{64BBD28D-36B8-446C-BC49-D91EED66F7D8}">
      <dgm:prSet phldrT="[Text]" custT="1"/>
      <dgm:spPr/>
      <dgm:t>
        <a:bodyPr/>
        <a:lstStyle/>
        <a:p>
          <a:pPr algn="r"/>
          <a:r>
            <a:rPr lang="fa-IR" sz="3600" b="1" dirty="0" smtClean="0">
              <a:solidFill>
                <a:schemeClr val="bg1"/>
              </a:solidFill>
              <a:latin typeface="+mj-lt"/>
              <a:ea typeface="+mj-ea"/>
              <a:cs typeface="B Nazanin" pitchFamily="2" charset="-78"/>
            </a:rPr>
            <a:t>2- برآورد منافع و مخارج هر يك از پروژه ها:</a:t>
          </a:r>
          <a:endParaRPr lang="en-US" sz="3600" b="1" dirty="0">
            <a:solidFill>
              <a:schemeClr val="bg1"/>
            </a:solidFill>
          </a:endParaRPr>
        </a:p>
      </dgm:t>
    </dgm:pt>
    <dgm:pt modelId="{01B7B6DE-4EFD-4EA7-8814-948D5BF1B9B6}" type="parTrans" cxnId="{3ED66757-87CF-4608-879F-7118BB25FD21}">
      <dgm:prSet/>
      <dgm:spPr/>
      <dgm:t>
        <a:bodyPr/>
        <a:lstStyle/>
        <a:p>
          <a:endParaRPr lang="en-US"/>
        </a:p>
      </dgm:t>
    </dgm:pt>
    <dgm:pt modelId="{30A35530-DF70-44E7-BCE2-22F361379240}" type="sibTrans" cxnId="{3ED66757-87CF-4608-879F-7118BB25FD21}">
      <dgm:prSet/>
      <dgm:spPr/>
      <dgm:t>
        <a:bodyPr/>
        <a:lstStyle/>
        <a:p>
          <a:endParaRPr lang="en-US"/>
        </a:p>
      </dgm:t>
    </dgm:pt>
    <dgm:pt modelId="{BDB2C97D-1724-4618-BF56-BCD7F01E49F2}" type="pres">
      <dgm:prSet presAssocID="{EA5721E0-6A96-4495-B51E-9614E4C57EE3}" presName="linear" presStyleCnt="0">
        <dgm:presLayoutVars>
          <dgm:animLvl val="lvl"/>
          <dgm:resizeHandles val="exact"/>
        </dgm:presLayoutVars>
      </dgm:prSet>
      <dgm:spPr/>
      <dgm:t>
        <a:bodyPr/>
        <a:lstStyle/>
        <a:p>
          <a:endParaRPr lang="en-US"/>
        </a:p>
      </dgm:t>
    </dgm:pt>
    <dgm:pt modelId="{270EC17E-E1D5-46BF-95D6-6AED394AFB6F}" type="pres">
      <dgm:prSet presAssocID="{64BBD28D-36B8-446C-BC49-D91EED66F7D8}" presName="parentText" presStyleLbl="node1" presStyleIdx="0" presStyleCnt="1" custLinFactNeighborX="22817" custLinFactNeighborY="-6138">
        <dgm:presLayoutVars>
          <dgm:chMax val="0"/>
          <dgm:bulletEnabled val="1"/>
        </dgm:presLayoutVars>
      </dgm:prSet>
      <dgm:spPr/>
      <dgm:t>
        <a:bodyPr/>
        <a:lstStyle/>
        <a:p>
          <a:endParaRPr lang="en-US"/>
        </a:p>
      </dgm:t>
    </dgm:pt>
  </dgm:ptLst>
  <dgm:cxnLst>
    <dgm:cxn modelId="{3ED66757-87CF-4608-879F-7118BB25FD21}" srcId="{EA5721E0-6A96-4495-B51E-9614E4C57EE3}" destId="{64BBD28D-36B8-446C-BC49-D91EED66F7D8}" srcOrd="0" destOrd="0" parTransId="{01B7B6DE-4EFD-4EA7-8814-948D5BF1B9B6}" sibTransId="{30A35530-DF70-44E7-BCE2-22F361379240}"/>
    <dgm:cxn modelId="{55014964-C6E4-4CCA-883D-B57B48154B65}" type="presOf" srcId="{EA5721E0-6A96-4495-B51E-9614E4C57EE3}" destId="{BDB2C97D-1724-4618-BF56-BCD7F01E49F2}" srcOrd="0" destOrd="0" presId="urn:microsoft.com/office/officeart/2005/8/layout/vList2"/>
    <dgm:cxn modelId="{84A3B753-494D-4700-8375-357BE7778C70}" type="presOf" srcId="{64BBD28D-36B8-446C-BC49-D91EED66F7D8}" destId="{270EC17E-E1D5-46BF-95D6-6AED394AFB6F}" srcOrd="0" destOrd="0" presId="urn:microsoft.com/office/officeart/2005/8/layout/vList2"/>
    <dgm:cxn modelId="{16B1E900-9F02-4E29-A75A-D58EAFFECB6E}" type="presParOf" srcId="{BDB2C97D-1724-4618-BF56-BCD7F01E49F2}" destId="{270EC17E-E1D5-46BF-95D6-6AED394AFB6F}"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473CA2-92CF-4375-BA19-06F7B31FB97B}">
      <dsp:nvSpPr>
        <dsp:cNvPr id="0" name=""/>
        <dsp:cNvSpPr/>
      </dsp:nvSpPr>
      <dsp:spPr>
        <a:xfrm>
          <a:off x="0" y="58912"/>
          <a:ext cx="8915400" cy="671580"/>
        </a:xfrm>
        <a:prstGeom prst="roundRect">
          <a:avLst/>
        </a:prstGeom>
        <a:solidFill>
          <a:schemeClr val="accent1">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r" defTabSz="1244600">
            <a:lnSpc>
              <a:spcPct val="90000"/>
            </a:lnSpc>
            <a:spcBef>
              <a:spcPct val="0"/>
            </a:spcBef>
            <a:spcAft>
              <a:spcPct val="35000"/>
            </a:spcAft>
          </a:pPr>
          <a:r>
            <a:rPr lang="fa-IR" sz="2800" kern="1200" dirty="0" smtClean="0"/>
            <a:t>تصمیمات مربوط به تسهیلات تولید</a:t>
          </a:r>
          <a:endParaRPr lang="en-US" sz="2800" kern="1200" dirty="0"/>
        </a:p>
      </dsp:txBody>
      <dsp:txXfrm>
        <a:off x="32784" y="91696"/>
        <a:ext cx="8849832" cy="606012"/>
      </dsp:txXfrm>
    </dsp:sp>
    <dsp:sp modelId="{F6AD924E-FF80-4C40-B2C2-FAF7FC7E1B1D}">
      <dsp:nvSpPr>
        <dsp:cNvPr id="0" name=""/>
        <dsp:cNvSpPr/>
      </dsp:nvSpPr>
      <dsp:spPr>
        <a:xfrm>
          <a:off x="0" y="801115"/>
          <a:ext cx="8915400" cy="671580"/>
        </a:xfrm>
        <a:prstGeom prst="roundRect">
          <a:avLst/>
        </a:prstGeom>
        <a:solidFill>
          <a:schemeClr val="accent1">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r" defTabSz="1244600">
            <a:lnSpc>
              <a:spcPct val="90000"/>
            </a:lnSpc>
            <a:spcBef>
              <a:spcPct val="0"/>
            </a:spcBef>
            <a:spcAft>
              <a:spcPct val="35000"/>
            </a:spcAft>
          </a:pPr>
          <a:r>
            <a:rPr lang="fa-IR" sz="2800" kern="1200" dirty="0" smtClean="0"/>
            <a:t>تهیه ماشین آلات</a:t>
          </a:r>
          <a:endParaRPr lang="en-US" sz="2800" kern="1200" dirty="0"/>
        </a:p>
      </dsp:txBody>
      <dsp:txXfrm>
        <a:off x="32784" y="833899"/>
        <a:ext cx="8849832" cy="606012"/>
      </dsp:txXfrm>
    </dsp:sp>
    <dsp:sp modelId="{BD699FA8-A5E6-441F-8E37-1DF5B1E2FEAB}">
      <dsp:nvSpPr>
        <dsp:cNvPr id="0" name=""/>
        <dsp:cNvSpPr/>
      </dsp:nvSpPr>
      <dsp:spPr>
        <a:xfrm>
          <a:off x="0" y="1620562"/>
          <a:ext cx="8915400" cy="671580"/>
        </a:xfrm>
        <a:prstGeom prst="roundRect">
          <a:avLst/>
        </a:prstGeom>
        <a:solidFill>
          <a:schemeClr val="accent1">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r" defTabSz="1244600">
            <a:lnSpc>
              <a:spcPct val="90000"/>
            </a:lnSpc>
            <a:spcBef>
              <a:spcPct val="0"/>
            </a:spcBef>
            <a:spcAft>
              <a:spcPct val="35000"/>
            </a:spcAft>
          </a:pPr>
          <a:r>
            <a:rPr lang="fa-IR" sz="2800" kern="1200" dirty="0" smtClean="0"/>
            <a:t>جایگزینی دارایی های جدید به جای دارایی های قدیم</a:t>
          </a:r>
          <a:endParaRPr lang="en-US" sz="2800" kern="1200" dirty="0"/>
        </a:p>
      </dsp:txBody>
      <dsp:txXfrm>
        <a:off x="32784" y="1653346"/>
        <a:ext cx="8849832" cy="606012"/>
      </dsp:txXfrm>
    </dsp:sp>
    <dsp:sp modelId="{C9527E21-0054-447C-B99C-8F1913A82994}">
      <dsp:nvSpPr>
        <dsp:cNvPr id="0" name=""/>
        <dsp:cNvSpPr/>
      </dsp:nvSpPr>
      <dsp:spPr>
        <a:xfrm>
          <a:off x="0" y="2372782"/>
          <a:ext cx="8915400" cy="671580"/>
        </a:xfrm>
        <a:prstGeom prst="roundRect">
          <a:avLst/>
        </a:prstGeom>
        <a:solidFill>
          <a:schemeClr val="accent1">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r" defTabSz="1244600">
            <a:lnSpc>
              <a:spcPct val="90000"/>
            </a:lnSpc>
            <a:spcBef>
              <a:spcPct val="0"/>
            </a:spcBef>
            <a:spcAft>
              <a:spcPct val="35000"/>
            </a:spcAft>
          </a:pPr>
          <a:r>
            <a:rPr lang="fa-IR" sz="2800" kern="1200" dirty="0" smtClean="0"/>
            <a:t>خرید کامپیوتر</a:t>
          </a:r>
          <a:endParaRPr lang="en-US" sz="2800" kern="1200" dirty="0"/>
        </a:p>
      </dsp:txBody>
      <dsp:txXfrm>
        <a:off x="32784" y="2405566"/>
        <a:ext cx="8849832" cy="606012"/>
      </dsp:txXfrm>
    </dsp:sp>
    <dsp:sp modelId="{B4C2CD36-D433-4CCD-9B65-7589205A72F9}">
      <dsp:nvSpPr>
        <dsp:cNvPr id="0" name=""/>
        <dsp:cNvSpPr/>
      </dsp:nvSpPr>
      <dsp:spPr>
        <a:xfrm>
          <a:off x="0" y="3080912"/>
          <a:ext cx="8915400" cy="671580"/>
        </a:xfrm>
        <a:prstGeom prst="roundRect">
          <a:avLst/>
        </a:prstGeom>
        <a:solidFill>
          <a:schemeClr val="accent1">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r" defTabSz="1244600">
            <a:lnSpc>
              <a:spcPct val="90000"/>
            </a:lnSpc>
            <a:spcBef>
              <a:spcPct val="0"/>
            </a:spcBef>
            <a:spcAft>
              <a:spcPct val="35000"/>
            </a:spcAft>
          </a:pPr>
          <a:r>
            <a:rPr lang="fa-IR" sz="2800" kern="1200" dirty="0" smtClean="0"/>
            <a:t>تغییر دکوراسیون (مشتری مداری)</a:t>
          </a:r>
          <a:endParaRPr lang="en-US" sz="2800" kern="1200" dirty="0"/>
        </a:p>
      </dsp:txBody>
      <dsp:txXfrm>
        <a:off x="32784" y="3113696"/>
        <a:ext cx="8849832" cy="6060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30D4FB-64E1-44F7-A5E4-040E6D00A435}">
      <dsp:nvSpPr>
        <dsp:cNvPr id="0" name=""/>
        <dsp:cNvSpPr/>
      </dsp:nvSpPr>
      <dsp:spPr>
        <a:xfrm>
          <a:off x="0" y="11597"/>
          <a:ext cx="8268237" cy="953403"/>
        </a:xfrm>
        <a:prstGeom prst="roundRect">
          <a:avLst/>
        </a:prstGeom>
        <a:solidFill>
          <a:schemeClr val="accent1">
            <a:lumMod val="50000"/>
          </a:schemeClr>
        </a:solidFill>
        <a:ln>
          <a:noFill/>
        </a:ln>
        <a:effectLst>
          <a:outerShdw blurRad="38100" dist="25400" dir="5400000" rotWithShape="0">
            <a:srgbClr val="000000">
              <a:alpha val="2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sp3d extrusionH="28000" prstMaterial="matte"/>
        </a:bodyPr>
        <a:lstStyle/>
        <a:p>
          <a:pPr lvl="0" algn="r" defTabSz="1066800">
            <a:lnSpc>
              <a:spcPct val="90000"/>
            </a:lnSpc>
            <a:spcBef>
              <a:spcPct val="0"/>
            </a:spcBef>
            <a:spcAft>
              <a:spcPct val="35000"/>
            </a:spcAft>
          </a:pPr>
          <a:r>
            <a:rPr lang="fa-IR" sz="2400" b="1" kern="1200" dirty="0" smtClean="0"/>
            <a:t> در صورت انتخاب یک پروژه، پروژه های دیگر رد می شود</a:t>
          </a:r>
          <a:endParaRPr lang="en-US" sz="2400" b="1" kern="1200" dirty="0"/>
        </a:p>
      </dsp:txBody>
      <dsp:txXfrm>
        <a:off x="46541" y="58138"/>
        <a:ext cx="8175155" cy="860321"/>
      </dsp:txXfrm>
    </dsp:sp>
    <dsp:sp modelId="{B6007C77-E2C6-4554-B054-A331CD3C4496}">
      <dsp:nvSpPr>
        <dsp:cNvPr id="0" name=""/>
        <dsp:cNvSpPr/>
      </dsp:nvSpPr>
      <dsp:spPr>
        <a:xfrm>
          <a:off x="0" y="1034121"/>
          <a:ext cx="8268237" cy="953403"/>
        </a:xfrm>
        <a:prstGeom prst="roundRect">
          <a:avLst/>
        </a:prstGeom>
        <a:solidFill>
          <a:schemeClr val="accent1">
            <a:lumMod val="50000"/>
          </a:schemeClr>
        </a:solidFill>
        <a:ln>
          <a:noFill/>
        </a:ln>
        <a:effectLst>
          <a:outerShdw blurRad="38100" dist="25400" dir="5400000" rotWithShape="0">
            <a:srgbClr val="000000">
              <a:alpha val="2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sp3d extrusionH="28000" prstMaterial="matte"/>
        </a:bodyPr>
        <a:lstStyle/>
        <a:p>
          <a:pPr lvl="0" algn="r" defTabSz="1066800">
            <a:lnSpc>
              <a:spcPct val="90000"/>
            </a:lnSpc>
            <a:spcBef>
              <a:spcPct val="0"/>
            </a:spcBef>
            <a:spcAft>
              <a:spcPct val="35000"/>
            </a:spcAft>
          </a:pPr>
          <a:r>
            <a:rPr lang="fa-IR" sz="2400" b="1" kern="1200" dirty="0" smtClean="0"/>
            <a:t> کلیه پروژه های به تصویب رسیده از نظر مالی می توان آنها را تامین کرد</a:t>
          </a:r>
          <a:endParaRPr lang="en-US" sz="2400" b="1" kern="1200" dirty="0"/>
        </a:p>
      </dsp:txBody>
      <dsp:txXfrm>
        <a:off x="46541" y="1080662"/>
        <a:ext cx="8175155" cy="860321"/>
      </dsp:txXfrm>
    </dsp:sp>
    <dsp:sp modelId="{C638DB41-1ABE-4AE9-B1F1-0A64D2023563}">
      <dsp:nvSpPr>
        <dsp:cNvPr id="0" name=""/>
        <dsp:cNvSpPr/>
      </dsp:nvSpPr>
      <dsp:spPr>
        <a:xfrm>
          <a:off x="0" y="2056644"/>
          <a:ext cx="8268237" cy="953403"/>
        </a:xfrm>
        <a:prstGeom prst="roundRect">
          <a:avLst/>
        </a:prstGeom>
        <a:solidFill>
          <a:schemeClr val="accent1">
            <a:lumMod val="50000"/>
          </a:schemeClr>
        </a:solidFill>
        <a:ln>
          <a:noFill/>
        </a:ln>
        <a:effectLst>
          <a:outerShdw blurRad="38100" dist="25400" dir="5400000" rotWithShape="0">
            <a:srgbClr val="000000">
              <a:alpha val="2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sp3d extrusionH="28000" prstMaterial="matte"/>
        </a:bodyPr>
        <a:lstStyle/>
        <a:p>
          <a:pPr lvl="0" algn="r" defTabSz="1066800">
            <a:lnSpc>
              <a:spcPct val="90000"/>
            </a:lnSpc>
            <a:spcBef>
              <a:spcPct val="0"/>
            </a:spcBef>
            <a:spcAft>
              <a:spcPct val="35000"/>
            </a:spcAft>
          </a:pPr>
          <a:r>
            <a:rPr lang="fa-IR" sz="2400" b="1" kern="1200" dirty="0" smtClean="0"/>
            <a:t> کلیه دریافت و پرداخت ها در ابتدا و یا در پایان دوره مالی انجام می شود</a:t>
          </a:r>
          <a:endParaRPr lang="en-US" sz="2400" b="1" kern="1200" dirty="0"/>
        </a:p>
      </dsp:txBody>
      <dsp:txXfrm>
        <a:off x="46541" y="2103185"/>
        <a:ext cx="8175155" cy="86032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0EC17E-E1D5-46BF-95D6-6AED394AFB6F}">
      <dsp:nvSpPr>
        <dsp:cNvPr id="0" name=""/>
        <dsp:cNvSpPr/>
      </dsp:nvSpPr>
      <dsp:spPr>
        <a:xfrm>
          <a:off x="0" y="19586"/>
          <a:ext cx="8128000" cy="1216800"/>
        </a:xfrm>
        <a:prstGeom prst="roundRect">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r" defTabSz="1600200">
            <a:lnSpc>
              <a:spcPct val="90000"/>
            </a:lnSpc>
            <a:spcBef>
              <a:spcPct val="0"/>
            </a:spcBef>
            <a:spcAft>
              <a:spcPct val="35000"/>
            </a:spcAft>
          </a:pPr>
          <a:r>
            <a:rPr lang="fa-IR" sz="3600" b="1" kern="1200" dirty="0" smtClean="0">
              <a:solidFill>
                <a:schemeClr val="bg1"/>
              </a:solidFill>
              <a:latin typeface="+mj-lt"/>
              <a:ea typeface="+mj-ea"/>
              <a:cs typeface="B Nazanin" pitchFamily="2" charset="-78"/>
            </a:rPr>
            <a:t>2- برآورد منافع و مخارج هر يك از پروژه ها:</a:t>
          </a:r>
          <a:endParaRPr lang="en-US" sz="3600" b="1" kern="1200" dirty="0">
            <a:solidFill>
              <a:schemeClr val="bg1"/>
            </a:solidFill>
          </a:endParaRPr>
        </a:p>
      </dsp:txBody>
      <dsp:txXfrm>
        <a:off x="59399" y="78985"/>
        <a:ext cx="8009202" cy="109800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fa-I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l">
              <a:defRPr sz="1200"/>
            </a:lvl1pPr>
          </a:lstStyle>
          <a:p>
            <a:fld id="{77B19FE4-CBD6-44B3-AC75-EADD19889881}" type="datetimeFigureOut">
              <a:rPr lang="fa-IR" smtClean="0"/>
              <a:t>04/10/1438</a:t>
            </a:fld>
            <a:endParaRPr lang="fa-I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r">
              <a:defRPr sz="1200"/>
            </a:lvl1pPr>
          </a:lstStyle>
          <a:p>
            <a:endParaRPr lang="fa-I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a:defRPr sz="1200"/>
            </a:lvl1pPr>
          </a:lstStyle>
          <a:p>
            <a:fld id="{525ACB6D-844A-49B0-BA19-54F517AB4C7C}" type="slidenum">
              <a:rPr lang="fa-IR" smtClean="0"/>
              <a:t>‹#›</a:t>
            </a:fld>
            <a:endParaRPr lang="fa-IR"/>
          </a:p>
        </p:txBody>
      </p:sp>
    </p:spTree>
    <p:extLst>
      <p:ext uri="{BB962C8B-B14F-4D97-AF65-F5344CB8AC3E}">
        <p14:creationId xmlns:p14="http://schemas.microsoft.com/office/powerpoint/2010/main" val="32059894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dirty="0" smtClean="0"/>
              <a:t>در برخی</a:t>
            </a:r>
            <a:r>
              <a:rPr lang="fa-IR" baseline="0" dirty="0" smtClean="0"/>
              <a:t> موارد به دقیقی نرخ بازده نیست ولی اگر عمر مفید پروژه بیشتر از 2 سال باشه نرخ برآوردی نزدیک نرخ بازده داخلی است</a:t>
            </a:r>
            <a:endParaRPr lang="fa-IR" dirty="0"/>
          </a:p>
        </p:txBody>
      </p:sp>
      <p:sp>
        <p:nvSpPr>
          <p:cNvPr id="4" name="Slide Number Placeholder 3"/>
          <p:cNvSpPr>
            <a:spLocks noGrp="1"/>
          </p:cNvSpPr>
          <p:nvPr>
            <p:ph type="sldNum" sz="quarter" idx="10"/>
          </p:nvPr>
        </p:nvSpPr>
        <p:spPr/>
        <p:txBody>
          <a:bodyPr/>
          <a:lstStyle/>
          <a:p>
            <a:fld id="{525ACB6D-844A-49B0-BA19-54F517AB4C7C}" type="slidenum">
              <a:rPr lang="fa-IR" smtClean="0"/>
              <a:t>49</a:t>
            </a:fld>
            <a:endParaRPr lang="fa-IR"/>
          </a:p>
        </p:txBody>
      </p:sp>
    </p:spTree>
    <p:extLst>
      <p:ext uri="{BB962C8B-B14F-4D97-AF65-F5344CB8AC3E}">
        <p14:creationId xmlns:p14="http://schemas.microsoft.com/office/powerpoint/2010/main" val="20227303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dirty="0" smtClean="0"/>
              <a:t>زمانی</a:t>
            </a:r>
            <a:r>
              <a:rPr lang="fa-IR" baseline="0" dirty="0" smtClean="0"/>
              <a:t> که مبلغ اولیه متفاوتی داشته باشیم ارزش فعلی خالص نمی توان معیار خوبی باشد چون تفاوت سرمایه گذاری اولیه استفاده نشده</a:t>
            </a:r>
            <a:endParaRPr lang="fa-IR" dirty="0"/>
          </a:p>
        </p:txBody>
      </p:sp>
      <p:sp>
        <p:nvSpPr>
          <p:cNvPr id="4" name="Slide Number Placeholder 3"/>
          <p:cNvSpPr>
            <a:spLocks noGrp="1"/>
          </p:cNvSpPr>
          <p:nvPr>
            <p:ph type="sldNum" sz="quarter" idx="10"/>
          </p:nvPr>
        </p:nvSpPr>
        <p:spPr/>
        <p:txBody>
          <a:bodyPr/>
          <a:lstStyle/>
          <a:p>
            <a:fld id="{525ACB6D-844A-49B0-BA19-54F517AB4C7C}" type="slidenum">
              <a:rPr lang="fa-IR" smtClean="0"/>
              <a:t>51</a:t>
            </a:fld>
            <a:endParaRPr lang="fa-IR"/>
          </a:p>
        </p:txBody>
      </p:sp>
    </p:spTree>
    <p:extLst>
      <p:ext uri="{BB962C8B-B14F-4D97-AF65-F5344CB8AC3E}">
        <p14:creationId xmlns:p14="http://schemas.microsoft.com/office/powerpoint/2010/main" val="16731969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525ACB6D-844A-49B0-BA19-54F517AB4C7C}" type="slidenum">
              <a:rPr lang="fa-IR" smtClean="0"/>
              <a:t>52</a:t>
            </a:fld>
            <a:endParaRPr lang="fa-IR"/>
          </a:p>
        </p:txBody>
      </p:sp>
    </p:spTree>
    <p:extLst>
      <p:ext uri="{BB962C8B-B14F-4D97-AF65-F5344CB8AC3E}">
        <p14:creationId xmlns:p14="http://schemas.microsoft.com/office/powerpoint/2010/main" val="17697111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525ACB6D-844A-49B0-BA19-54F517AB4C7C}" type="slidenum">
              <a:rPr lang="fa-IR" smtClean="0"/>
              <a:t>53</a:t>
            </a:fld>
            <a:endParaRPr lang="fa-IR"/>
          </a:p>
        </p:txBody>
      </p:sp>
    </p:spTree>
    <p:extLst>
      <p:ext uri="{BB962C8B-B14F-4D97-AF65-F5344CB8AC3E}">
        <p14:creationId xmlns:p14="http://schemas.microsoft.com/office/powerpoint/2010/main" val="7931169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525ACB6D-844A-49B0-BA19-54F517AB4C7C}" type="slidenum">
              <a:rPr lang="fa-IR" smtClean="0"/>
              <a:t>54</a:t>
            </a:fld>
            <a:endParaRPr lang="fa-IR"/>
          </a:p>
        </p:txBody>
      </p:sp>
    </p:spTree>
    <p:extLst>
      <p:ext uri="{BB962C8B-B14F-4D97-AF65-F5344CB8AC3E}">
        <p14:creationId xmlns:p14="http://schemas.microsoft.com/office/powerpoint/2010/main" val="2430045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8537A7D-7D2F-44C1-8D39-D1459817E649}" type="datetimeFigureOut">
              <a:rPr lang="fa-IR" smtClean="0"/>
              <a:t>04/10/1438</a:t>
            </a:fld>
            <a:endParaRPr lang="fa-IR"/>
          </a:p>
        </p:txBody>
      </p:sp>
      <p:sp>
        <p:nvSpPr>
          <p:cNvPr id="5" name="Footer Placeholder 4"/>
          <p:cNvSpPr>
            <a:spLocks noGrp="1"/>
          </p:cNvSpPr>
          <p:nvPr>
            <p:ph type="ftr" sz="quarter" idx="11"/>
          </p:nvPr>
        </p:nvSpPr>
        <p:spPr/>
        <p:txBody>
          <a:bodyPr/>
          <a:lstStyle/>
          <a:p>
            <a:endParaRPr lang="fa-I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93739E-AD10-4C52-B46A-E0C103BEF2C6}" type="slidenum">
              <a:rPr lang="fa-IR" smtClean="0"/>
              <a:t>‹#›</a:t>
            </a:fld>
            <a:endParaRPr lang="fa-IR"/>
          </a:p>
        </p:txBody>
      </p:sp>
    </p:spTree>
    <p:extLst>
      <p:ext uri="{BB962C8B-B14F-4D97-AF65-F5344CB8AC3E}">
        <p14:creationId xmlns:p14="http://schemas.microsoft.com/office/powerpoint/2010/main" val="30214781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8537A7D-7D2F-44C1-8D39-D1459817E649}" type="datetimeFigureOut">
              <a:rPr lang="fa-IR" smtClean="0"/>
              <a:t>04/10/1438</a:t>
            </a:fld>
            <a:endParaRPr lang="fa-IR"/>
          </a:p>
        </p:txBody>
      </p:sp>
      <p:sp>
        <p:nvSpPr>
          <p:cNvPr id="5" name="Footer Placeholder 4"/>
          <p:cNvSpPr>
            <a:spLocks noGrp="1"/>
          </p:cNvSpPr>
          <p:nvPr>
            <p:ph type="ftr" sz="quarter" idx="11"/>
          </p:nvPr>
        </p:nvSpPr>
        <p:spPr/>
        <p:txBody>
          <a:bodyPr/>
          <a:lstStyle/>
          <a:p>
            <a:endParaRPr lang="fa-I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93739E-AD10-4C52-B46A-E0C103BEF2C6}" type="slidenum">
              <a:rPr lang="fa-IR" smtClean="0"/>
              <a:t>‹#›</a:t>
            </a:fld>
            <a:endParaRPr lang="fa-IR"/>
          </a:p>
        </p:txBody>
      </p:sp>
    </p:spTree>
    <p:extLst>
      <p:ext uri="{BB962C8B-B14F-4D97-AF65-F5344CB8AC3E}">
        <p14:creationId xmlns:p14="http://schemas.microsoft.com/office/powerpoint/2010/main" val="24677940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8537A7D-7D2F-44C1-8D39-D1459817E649}" type="datetimeFigureOut">
              <a:rPr lang="fa-IR" smtClean="0"/>
              <a:t>04/10/1438</a:t>
            </a:fld>
            <a:endParaRPr lang="fa-IR"/>
          </a:p>
        </p:txBody>
      </p:sp>
      <p:sp>
        <p:nvSpPr>
          <p:cNvPr id="5" name="Footer Placeholder 4"/>
          <p:cNvSpPr>
            <a:spLocks noGrp="1"/>
          </p:cNvSpPr>
          <p:nvPr>
            <p:ph type="ftr" sz="quarter" idx="11"/>
          </p:nvPr>
        </p:nvSpPr>
        <p:spPr/>
        <p:txBody>
          <a:bodyPr/>
          <a:lstStyle/>
          <a:p>
            <a:endParaRPr lang="fa-I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93739E-AD10-4C52-B46A-E0C103BEF2C6}" type="slidenum">
              <a:rPr lang="fa-IR" smtClean="0"/>
              <a:t>‹#›</a:t>
            </a:fld>
            <a:endParaRPr lang="fa-IR"/>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1232522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98537A7D-7D2F-44C1-8D39-D1459817E649}" type="datetimeFigureOut">
              <a:rPr lang="fa-IR" smtClean="0"/>
              <a:t>04/10/1438</a:t>
            </a:fld>
            <a:endParaRPr lang="fa-IR"/>
          </a:p>
        </p:txBody>
      </p:sp>
      <p:sp>
        <p:nvSpPr>
          <p:cNvPr id="6" name="Footer Placeholder 5"/>
          <p:cNvSpPr>
            <a:spLocks noGrp="1"/>
          </p:cNvSpPr>
          <p:nvPr>
            <p:ph type="ftr" sz="quarter" idx="11"/>
          </p:nvPr>
        </p:nvSpPr>
        <p:spPr/>
        <p:txBody>
          <a:bodyPr/>
          <a:lstStyle/>
          <a:p>
            <a:endParaRPr lang="fa-I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93739E-AD10-4C52-B46A-E0C103BEF2C6}" type="slidenum">
              <a:rPr lang="fa-IR" smtClean="0"/>
              <a:t>‹#›</a:t>
            </a:fld>
            <a:endParaRPr lang="fa-IR"/>
          </a:p>
        </p:txBody>
      </p:sp>
    </p:spTree>
    <p:extLst>
      <p:ext uri="{BB962C8B-B14F-4D97-AF65-F5344CB8AC3E}">
        <p14:creationId xmlns:p14="http://schemas.microsoft.com/office/powerpoint/2010/main" val="6389652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98537A7D-7D2F-44C1-8D39-D1459817E649}" type="datetimeFigureOut">
              <a:rPr lang="fa-IR" smtClean="0"/>
              <a:t>04/10/1438</a:t>
            </a:fld>
            <a:endParaRPr lang="fa-IR"/>
          </a:p>
        </p:txBody>
      </p:sp>
      <p:sp>
        <p:nvSpPr>
          <p:cNvPr id="6" name="Footer Placeholder 5"/>
          <p:cNvSpPr>
            <a:spLocks noGrp="1"/>
          </p:cNvSpPr>
          <p:nvPr>
            <p:ph type="ftr" sz="quarter" idx="11"/>
          </p:nvPr>
        </p:nvSpPr>
        <p:spPr/>
        <p:txBody>
          <a:bodyPr/>
          <a:lstStyle/>
          <a:p>
            <a:endParaRPr lang="fa-I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93739E-AD10-4C52-B46A-E0C103BEF2C6}" type="slidenum">
              <a:rPr lang="fa-IR" smtClean="0"/>
              <a:t>‹#›</a:t>
            </a:fld>
            <a:endParaRPr lang="fa-IR"/>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5764051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98537A7D-7D2F-44C1-8D39-D1459817E649}" type="datetimeFigureOut">
              <a:rPr lang="fa-IR" smtClean="0"/>
              <a:t>04/10/1438</a:t>
            </a:fld>
            <a:endParaRPr lang="fa-IR"/>
          </a:p>
        </p:txBody>
      </p:sp>
      <p:sp>
        <p:nvSpPr>
          <p:cNvPr id="6" name="Footer Placeholder 5"/>
          <p:cNvSpPr>
            <a:spLocks noGrp="1"/>
          </p:cNvSpPr>
          <p:nvPr>
            <p:ph type="ftr" sz="quarter" idx="11"/>
          </p:nvPr>
        </p:nvSpPr>
        <p:spPr/>
        <p:txBody>
          <a:bodyPr/>
          <a:lstStyle/>
          <a:p>
            <a:endParaRPr lang="fa-I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93739E-AD10-4C52-B46A-E0C103BEF2C6}" type="slidenum">
              <a:rPr lang="fa-IR" smtClean="0"/>
              <a:t>‹#›</a:t>
            </a:fld>
            <a:endParaRPr lang="fa-IR"/>
          </a:p>
        </p:txBody>
      </p:sp>
    </p:spTree>
    <p:extLst>
      <p:ext uri="{BB962C8B-B14F-4D97-AF65-F5344CB8AC3E}">
        <p14:creationId xmlns:p14="http://schemas.microsoft.com/office/powerpoint/2010/main" val="14209041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8537A7D-7D2F-44C1-8D39-D1459817E649}" type="datetimeFigureOut">
              <a:rPr lang="fa-IR" smtClean="0"/>
              <a:t>04/10/1438</a:t>
            </a:fld>
            <a:endParaRPr lang="fa-IR"/>
          </a:p>
        </p:txBody>
      </p:sp>
      <p:sp>
        <p:nvSpPr>
          <p:cNvPr id="5" name="Footer Placeholder 4"/>
          <p:cNvSpPr>
            <a:spLocks noGrp="1"/>
          </p:cNvSpPr>
          <p:nvPr>
            <p:ph type="ftr" sz="quarter" idx="11"/>
          </p:nvPr>
        </p:nvSpPr>
        <p:spPr/>
        <p:txBody>
          <a:bodyPr/>
          <a:lstStyle/>
          <a:p>
            <a:endParaRPr lang="fa-I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93739E-AD10-4C52-B46A-E0C103BEF2C6}" type="slidenum">
              <a:rPr lang="fa-IR" smtClean="0"/>
              <a:t>‹#›</a:t>
            </a:fld>
            <a:endParaRPr lang="fa-IR"/>
          </a:p>
        </p:txBody>
      </p:sp>
    </p:spTree>
    <p:extLst>
      <p:ext uri="{BB962C8B-B14F-4D97-AF65-F5344CB8AC3E}">
        <p14:creationId xmlns:p14="http://schemas.microsoft.com/office/powerpoint/2010/main" val="34670821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8537A7D-7D2F-44C1-8D39-D1459817E649}" type="datetimeFigureOut">
              <a:rPr lang="fa-IR" smtClean="0"/>
              <a:t>04/10/1438</a:t>
            </a:fld>
            <a:endParaRPr lang="fa-IR"/>
          </a:p>
        </p:txBody>
      </p:sp>
      <p:sp>
        <p:nvSpPr>
          <p:cNvPr id="5" name="Footer Placeholder 4"/>
          <p:cNvSpPr>
            <a:spLocks noGrp="1"/>
          </p:cNvSpPr>
          <p:nvPr>
            <p:ph type="ftr" sz="quarter" idx="11"/>
          </p:nvPr>
        </p:nvSpPr>
        <p:spPr/>
        <p:txBody>
          <a:bodyPr/>
          <a:lstStyle/>
          <a:p>
            <a:endParaRPr lang="fa-I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93739E-AD10-4C52-B46A-E0C103BEF2C6}" type="slidenum">
              <a:rPr lang="fa-IR" smtClean="0"/>
              <a:t>‹#›</a:t>
            </a:fld>
            <a:endParaRPr lang="fa-IR"/>
          </a:p>
        </p:txBody>
      </p:sp>
    </p:spTree>
    <p:extLst>
      <p:ext uri="{BB962C8B-B14F-4D97-AF65-F5344CB8AC3E}">
        <p14:creationId xmlns:p14="http://schemas.microsoft.com/office/powerpoint/2010/main" val="35776995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8537A7D-7D2F-44C1-8D39-D1459817E649}" type="datetimeFigureOut">
              <a:rPr lang="fa-IR" smtClean="0"/>
              <a:t>04/10/1438</a:t>
            </a:fld>
            <a:endParaRPr lang="fa-IR"/>
          </a:p>
        </p:txBody>
      </p:sp>
      <p:sp>
        <p:nvSpPr>
          <p:cNvPr id="5" name="Footer Placeholder 4"/>
          <p:cNvSpPr>
            <a:spLocks noGrp="1"/>
          </p:cNvSpPr>
          <p:nvPr>
            <p:ph type="ftr" sz="quarter" idx="11"/>
          </p:nvPr>
        </p:nvSpPr>
        <p:spPr/>
        <p:txBody>
          <a:bodyPr/>
          <a:lstStyle/>
          <a:p>
            <a:endParaRPr lang="fa-I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93739E-AD10-4C52-B46A-E0C103BEF2C6}" type="slidenum">
              <a:rPr lang="fa-IR" smtClean="0"/>
              <a:t>‹#›</a:t>
            </a:fld>
            <a:endParaRPr lang="fa-IR"/>
          </a:p>
        </p:txBody>
      </p:sp>
    </p:spTree>
    <p:extLst>
      <p:ext uri="{BB962C8B-B14F-4D97-AF65-F5344CB8AC3E}">
        <p14:creationId xmlns:p14="http://schemas.microsoft.com/office/powerpoint/2010/main" val="9124420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8537A7D-7D2F-44C1-8D39-D1459817E649}" type="datetimeFigureOut">
              <a:rPr lang="fa-IR" smtClean="0"/>
              <a:t>04/10/1438</a:t>
            </a:fld>
            <a:endParaRPr lang="fa-IR"/>
          </a:p>
        </p:txBody>
      </p:sp>
      <p:sp>
        <p:nvSpPr>
          <p:cNvPr id="5" name="Footer Placeholder 4"/>
          <p:cNvSpPr>
            <a:spLocks noGrp="1"/>
          </p:cNvSpPr>
          <p:nvPr>
            <p:ph type="ftr" sz="quarter" idx="11"/>
          </p:nvPr>
        </p:nvSpPr>
        <p:spPr/>
        <p:txBody>
          <a:bodyPr/>
          <a:lstStyle/>
          <a:p>
            <a:endParaRPr lang="fa-I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93739E-AD10-4C52-B46A-E0C103BEF2C6}" type="slidenum">
              <a:rPr lang="fa-IR" smtClean="0"/>
              <a:t>‹#›</a:t>
            </a:fld>
            <a:endParaRPr lang="fa-IR"/>
          </a:p>
        </p:txBody>
      </p:sp>
    </p:spTree>
    <p:extLst>
      <p:ext uri="{BB962C8B-B14F-4D97-AF65-F5344CB8AC3E}">
        <p14:creationId xmlns:p14="http://schemas.microsoft.com/office/powerpoint/2010/main" val="32792942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8537A7D-7D2F-44C1-8D39-D1459817E649}" type="datetimeFigureOut">
              <a:rPr lang="fa-IR" smtClean="0"/>
              <a:t>04/10/1438</a:t>
            </a:fld>
            <a:endParaRPr lang="fa-IR"/>
          </a:p>
        </p:txBody>
      </p:sp>
      <p:sp>
        <p:nvSpPr>
          <p:cNvPr id="6" name="Footer Placeholder 5"/>
          <p:cNvSpPr>
            <a:spLocks noGrp="1"/>
          </p:cNvSpPr>
          <p:nvPr>
            <p:ph type="ftr" sz="quarter" idx="11"/>
          </p:nvPr>
        </p:nvSpPr>
        <p:spPr/>
        <p:txBody>
          <a:bodyPr/>
          <a:lstStyle/>
          <a:p>
            <a:endParaRPr lang="fa-I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93739E-AD10-4C52-B46A-E0C103BEF2C6}" type="slidenum">
              <a:rPr lang="fa-IR" smtClean="0"/>
              <a:t>‹#›</a:t>
            </a:fld>
            <a:endParaRPr lang="fa-IR"/>
          </a:p>
        </p:txBody>
      </p:sp>
    </p:spTree>
    <p:extLst>
      <p:ext uri="{BB962C8B-B14F-4D97-AF65-F5344CB8AC3E}">
        <p14:creationId xmlns:p14="http://schemas.microsoft.com/office/powerpoint/2010/main" val="3900845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8537A7D-7D2F-44C1-8D39-D1459817E649}" type="datetimeFigureOut">
              <a:rPr lang="fa-IR" smtClean="0"/>
              <a:t>04/10/1438</a:t>
            </a:fld>
            <a:endParaRPr lang="fa-IR"/>
          </a:p>
        </p:txBody>
      </p:sp>
      <p:sp>
        <p:nvSpPr>
          <p:cNvPr id="8" name="Footer Placeholder 7"/>
          <p:cNvSpPr>
            <a:spLocks noGrp="1"/>
          </p:cNvSpPr>
          <p:nvPr>
            <p:ph type="ftr" sz="quarter" idx="11"/>
          </p:nvPr>
        </p:nvSpPr>
        <p:spPr/>
        <p:txBody>
          <a:bodyPr/>
          <a:lstStyle/>
          <a:p>
            <a:endParaRPr lang="fa-I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93739E-AD10-4C52-B46A-E0C103BEF2C6}" type="slidenum">
              <a:rPr lang="fa-IR" smtClean="0"/>
              <a:t>‹#›</a:t>
            </a:fld>
            <a:endParaRPr lang="fa-IR"/>
          </a:p>
        </p:txBody>
      </p:sp>
    </p:spTree>
    <p:extLst>
      <p:ext uri="{BB962C8B-B14F-4D97-AF65-F5344CB8AC3E}">
        <p14:creationId xmlns:p14="http://schemas.microsoft.com/office/powerpoint/2010/main" val="2134223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8537A7D-7D2F-44C1-8D39-D1459817E649}" type="datetimeFigureOut">
              <a:rPr lang="fa-IR" smtClean="0"/>
              <a:t>04/10/1438</a:t>
            </a:fld>
            <a:endParaRPr lang="fa-IR"/>
          </a:p>
        </p:txBody>
      </p:sp>
      <p:sp>
        <p:nvSpPr>
          <p:cNvPr id="4" name="Footer Placeholder 3"/>
          <p:cNvSpPr>
            <a:spLocks noGrp="1"/>
          </p:cNvSpPr>
          <p:nvPr>
            <p:ph type="ftr" sz="quarter" idx="11"/>
          </p:nvPr>
        </p:nvSpPr>
        <p:spPr/>
        <p:txBody>
          <a:bodyPr/>
          <a:lstStyle/>
          <a:p>
            <a:endParaRPr lang="fa-I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93739E-AD10-4C52-B46A-E0C103BEF2C6}" type="slidenum">
              <a:rPr lang="fa-IR" smtClean="0"/>
              <a:t>‹#›</a:t>
            </a:fld>
            <a:endParaRPr lang="fa-IR"/>
          </a:p>
        </p:txBody>
      </p:sp>
    </p:spTree>
    <p:extLst>
      <p:ext uri="{BB962C8B-B14F-4D97-AF65-F5344CB8AC3E}">
        <p14:creationId xmlns:p14="http://schemas.microsoft.com/office/powerpoint/2010/main" val="11749716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537A7D-7D2F-44C1-8D39-D1459817E649}" type="datetimeFigureOut">
              <a:rPr lang="fa-IR" smtClean="0"/>
              <a:t>04/10/1438</a:t>
            </a:fld>
            <a:endParaRPr lang="fa-IR"/>
          </a:p>
        </p:txBody>
      </p:sp>
      <p:sp>
        <p:nvSpPr>
          <p:cNvPr id="3" name="Footer Placeholder 2"/>
          <p:cNvSpPr>
            <a:spLocks noGrp="1"/>
          </p:cNvSpPr>
          <p:nvPr>
            <p:ph type="ftr" sz="quarter" idx="11"/>
          </p:nvPr>
        </p:nvSpPr>
        <p:spPr/>
        <p:txBody>
          <a:bodyPr/>
          <a:lstStyle/>
          <a:p>
            <a:endParaRPr lang="fa-I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93739E-AD10-4C52-B46A-E0C103BEF2C6}" type="slidenum">
              <a:rPr lang="fa-IR" smtClean="0"/>
              <a:t>‹#›</a:t>
            </a:fld>
            <a:endParaRPr lang="fa-IR"/>
          </a:p>
        </p:txBody>
      </p:sp>
    </p:spTree>
    <p:extLst>
      <p:ext uri="{BB962C8B-B14F-4D97-AF65-F5344CB8AC3E}">
        <p14:creationId xmlns:p14="http://schemas.microsoft.com/office/powerpoint/2010/main" val="3160687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98537A7D-7D2F-44C1-8D39-D1459817E649}" type="datetimeFigureOut">
              <a:rPr lang="fa-IR" smtClean="0"/>
              <a:t>04/10/1438</a:t>
            </a:fld>
            <a:endParaRPr lang="fa-IR"/>
          </a:p>
        </p:txBody>
      </p:sp>
      <p:sp>
        <p:nvSpPr>
          <p:cNvPr id="6" name="Footer Placeholder 5"/>
          <p:cNvSpPr>
            <a:spLocks noGrp="1"/>
          </p:cNvSpPr>
          <p:nvPr>
            <p:ph type="ftr" sz="quarter" idx="11"/>
          </p:nvPr>
        </p:nvSpPr>
        <p:spPr/>
        <p:txBody>
          <a:bodyPr/>
          <a:lstStyle/>
          <a:p>
            <a:endParaRPr lang="fa-I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93739E-AD10-4C52-B46A-E0C103BEF2C6}" type="slidenum">
              <a:rPr lang="fa-IR" smtClean="0"/>
              <a:t>‹#›</a:t>
            </a:fld>
            <a:endParaRPr lang="fa-IR"/>
          </a:p>
        </p:txBody>
      </p:sp>
    </p:spTree>
    <p:extLst>
      <p:ext uri="{BB962C8B-B14F-4D97-AF65-F5344CB8AC3E}">
        <p14:creationId xmlns:p14="http://schemas.microsoft.com/office/powerpoint/2010/main" val="2161040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98537A7D-7D2F-44C1-8D39-D1459817E649}" type="datetimeFigureOut">
              <a:rPr lang="fa-IR" smtClean="0"/>
              <a:t>04/10/1438</a:t>
            </a:fld>
            <a:endParaRPr lang="fa-IR"/>
          </a:p>
        </p:txBody>
      </p:sp>
      <p:sp>
        <p:nvSpPr>
          <p:cNvPr id="6" name="Footer Placeholder 5"/>
          <p:cNvSpPr>
            <a:spLocks noGrp="1"/>
          </p:cNvSpPr>
          <p:nvPr>
            <p:ph type="ftr" sz="quarter" idx="11"/>
          </p:nvPr>
        </p:nvSpPr>
        <p:spPr/>
        <p:txBody>
          <a:bodyPr/>
          <a:lstStyle/>
          <a:p>
            <a:endParaRPr lang="fa-I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93739E-AD10-4C52-B46A-E0C103BEF2C6}" type="slidenum">
              <a:rPr lang="fa-IR" smtClean="0"/>
              <a:t>‹#›</a:t>
            </a:fld>
            <a:endParaRPr lang="fa-IR"/>
          </a:p>
        </p:txBody>
      </p:sp>
    </p:spTree>
    <p:extLst>
      <p:ext uri="{BB962C8B-B14F-4D97-AF65-F5344CB8AC3E}">
        <p14:creationId xmlns:p14="http://schemas.microsoft.com/office/powerpoint/2010/main" val="37926675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98537A7D-7D2F-44C1-8D39-D1459817E649}" type="datetimeFigureOut">
              <a:rPr lang="fa-IR" smtClean="0"/>
              <a:t>04/10/1438</a:t>
            </a:fld>
            <a:endParaRPr lang="fa-I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a-I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93739E-AD10-4C52-B46A-E0C103BEF2C6}" type="slidenum">
              <a:rPr lang="fa-IR" smtClean="0"/>
              <a:t>‹#›</a:t>
            </a:fld>
            <a:endParaRPr lang="fa-IR"/>
          </a:p>
        </p:txBody>
      </p:sp>
    </p:spTree>
    <p:extLst>
      <p:ext uri="{BB962C8B-B14F-4D97-AF65-F5344CB8AC3E}">
        <p14:creationId xmlns:p14="http://schemas.microsoft.com/office/powerpoint/2010/main" val="40732690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70.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37.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121.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4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60.png"/><Relationship Id="rId1" Type="http://schemas.openxmlformats.org/officeDocument/2006/relationships/slideLayout" Target="../slideLayouts/slideLayout7.xml"/><Relationship Id="rId6" Type="http://schemas.openxmlformats.org/officeDocument/2006/relationships/image" Target="../media/image200.png"/><Relationship Id="rId5" Type="http://schemas.openxmlformats.org/officeDocument/2006/relationships/image" Target="../media/image21.png"/><Relationship Id="rId4" Type="http://schemas.openxmlformats.org/officeDocument/2006/relationships/image" Target="../media/image180.png"/></Relationships>
</file>

<file path=ppt/slides/_rels/slide49.xml.rels><?xml version="1.0" encoding="UTF-8" standalone="yes"?>
<Relationships xmlns="http://schemas.openxmlformats.org/package/2006/relationships"><Relationship Id="rId3" Type="http://schemas.openxmlformats.org/officeDocument/2006/relationships/image" Target="../media/image210.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28.png"/><Relationship Id="rId4" Type="http://schemas.openxmlformats.org/officeDocument/2006/relationships/image" Target="../media/image27.pn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43586" y="948743"/>
            <a:ext cx="7813183" cy="5078569"/>
          </a:xfrm>
          <a:effectLst>
            <a:glow rad="228600">
              <a:schemeClr val="accent4">
                <a:satMod val="175000"/>
                <a:alpha val="40000"/>
              </a:schemeClr>
            </a:glow>
          </a:effectLst>
        </p:spPr>
      </p:pic>
    </p:spTree>
    <p:extLst>
      <p:ext uri="{BB962C8B-B14F-4D97-AF65-F5344CB8AC3E}">
        <p14:creationId xmlns:p14="http://schemas.microsoft.com/office/powerpoint/2010/main" val="24587763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517820" y="588942"/>
            <a:ext cx="8229600" cy="1143000"/>
          </a:xfrm>
        </p:spPr>
        <p:txBody>
          <a:bodyPr/>
          <a:lstStyle/>
          <a:p>
            <a:pPr algn="ctr" rtl="1"/>
            <a:r>
              <a:rPr lang="fa-IR" altLang="fa-IR" b="1" dirty="0" smtClean="0">
                <a:effectLst>
                  <a:glow rad="228600">
                    <a:schemeClr val="accent1">
                      <a:satMod val="175000"/>
                      <a:alpha val="40000"/>
                    </a:schemeClr>
                  </a:glow>
                </a:effectLst>
                <a:cs typeface="B Nazanin" panose="00000400000000000000" pitchFamily="2" charset="-78"/>
              </a:rPr>
              <a:t>فرايند بودجه بندي سرمايه اي</a:t>
            </a:r>
            <a:endParaRPr lang="en-US" altLang="fa-IR" b="1" dirty="0" smtClean="0">
              <a:effectLst>
                <a:glow rad="228600">
                  <a:schemeClr val="accent1">
                    <a:satMod val="175000"/>
                    <a:alpha val="40000"/>
                  </a:schemeClr>
                </a:glow>
              </a:effectLst>
              <a:cs typeface="B Nazanin" panose="00000400000000000000" pitchFamily="2" charset="-78"/>
            </a:endParaRPr>
          </a:p>
        </p:txBody>
      </p:sp>
      <p:sp>
        <p:nvSpPr>
          <p:cNvPr id="5" name="Content Placeholder 2"/>
          <p:cNvSpPr>
            <a:spLocks noGrp="1"/>
          </p:cNvSpPr>
          <p:nvPr>
            <p:ph idx="1"/>
          </p:nvPr>
        </p:nvSpPr>
        <p:spPr>
          <a:xfrm>
            <a:off x="1481070" y="1313644"/>
            <a:ext cx="9910293" cy="4893973"/>
          </a:xfrm>
        </p:spPr>
        <p:txBody>
          <a:bodyPr>
            <a:normAutofit/>
          </a:bodyPr>
          <a:lstStyle/>
          <a:p>
            <a:pPr marL="274320" indent="-274320">
              <a:buClr>
                <a:schemeClr val="accent3"/>
              </a:buClr>
              <a:buNone/>
              <a:defRPr/>
            </a:pPr>
            <a:r>
              <a:rPr lang="fa-IR" sz="3600" dirty="0" smtClean="0">
                <a:solidFill>
                  <a:schemeClr val="tx1"/>
                </a:solidFill>
                <a:latin typeface="+mj-lt"/>
                <a:ea typeface="+mj-ea"/>
                <a:cs typeface="B Nazanin" pitchFamily="2" charset="-78"/>
              </a:rPr>
              <a:t/>
            </a:r>
            <a:br>
              <a:rPr lang="fa-IR" sz="3600" dirty="0" smtClean="0">
                <a:solidFill>
                  <a:schemeClr val="tx1"/>
                </a:solidFill>
                <a:latin typeface="+mj-lt"/>
                <a:ea typeface="+mj-ea"/>
                <a:cs typeface="B Nazanin" pitchFamily="2" charset="-78"/>
              </a:rPr>
            </a:br>
            <a:endParaRPr lang="fa-IR" sz="3600" dirty="0" smtClean="0">
              <a:solidFill>
                <a:schemeClr val="tx1"/>
              </a:solidFill>
              <a:latin typeface="+mj-lt"/>
              <a:ea typeface="+mj-ea"/>
              <a:cs typeface="B Nazanin" pitchFamily="2" charset="-78"/>
            </a:endParaRPr>
          </a:p>
          <a:p>
            <a:pPr marL="274320" indent="-274320">
              <a:buClr>
                <a:schemeClr val="accent3"/>
              </a:buClr>
              <a:buNone/>
              <a:defRPr/>
            </a:pPr>
            <a:r>
              <a:rPr lang="fa-IR" sz="3600" dirty="0">
                <a:solidFill>
                  <a:schemeClr val="tx1"/>
                </a:solidFill>
                <a:latin typeface="+mj-lt"/>
                <a:ea typeface="+mj-ea"/>
                <a:cs typeface="B Nazanin" pitchFamily="2" charset="-78"/>
              </a:rPr>
              <a:t/>
            </a:r>
            <a:br>
              <a:rPr lang="fa-IR" sz="3600" dirty="0">
                <a:solidFill>
                  <a:schemeClr val="tx1"/>
                </a:solidFill>
                <a:latin typeface="+mj-lt"/>
                <a:ea typeface="+mj-ea"/>
                <a:cs typeface="B Nazanin" pitchFamily="2" charset="-78"/>
              </a:rPr>
            </a:br>
            <a:endParaRPr lang="fa-IR" sz="800" dirty="0" smtClean="0">
              <a:solidFill>
                <a:schemeClr val="tx1"/>
              </a:solidFill>
              <a:latin typeface="+mj-lt"/>
              <a:ea typeface="+mj-ea"/>
              <a:cs typeface="B Nazanin" pitchFamily="2" charset="-78"/>
            </a:endParaRPr>
          </a:p>
          <a:p>
            <a:pPr>
              <a:buClr>
                <a:schemeClr val="accent3"/>
              </a:buClr>
              <a:buFont typeface="Wingdings" panose="05000000000000000000" pitchFamily="2" charset="2"/>
              <a:buChar char="q"/>
              <a:defRPr/>
            </a:pPr>
            <a:r>
              <a:rPr lang="fa-IR" altLang="fa-IR" sz="3200" dirty="0">
                <a:solidFill>
                  <a:schemeClr val="tx1"/>
                </a:solidFill>
                <a:latin typeface="+mj-lt"/>
                <a:ea typeface="+mj-ea"/>
                <a:cs typeface="B Nazanin" pitchFamily="2" charset="-78"/>
              </a:rPr>
              <a:t> </a:t>
            </a:r>
            <a:r>
              <a:rPr lang="fa-IR" altLang="fa-IR" sz="3200" dirty="0" smtClean="0">
                <a:solidFill>
                  <a:schemeClr val="tx1"/>
                </a:solidFill>
                <a:ea typeface="Majalla UI"/>
                <a:cs typeface="B Nazanin" panose="00000400000000000000" pitchFamily="2" charset="-78"/>
              </a:rPr>
              <a:t>اولين </a:t>
            </a:r>
            <a:r>
              <a:rPr lang="fa-IR" altLang="fa-IR" sz="3200" dirty="0">
                <a:solidFill>
                  <a:schemeClr val="tx1"/>
                </a:solidFill>
                <a:ea typeface="Majalla UI"/>
                <a:cs typeface="B Nazanin" panose="00000400000000000000" pitchFamily="2" charset="-78"/>
              </a:rPr>
              <a:t>مرحله بودجه بندي سرمايه اي شناسايي پروژه هاي بالقوه سرمايه گذاري است </a:t>
            </a:r>
            <a:r>
              <a:rPr lang="fa-IR" altLang="fa-IR" sz="3200" dirty="0" smtClean="0">
                <a:solidFill>
                  <a:schemeClr val="tx1"/>
                </a:solidFill>
                <a:ea typeface="Majalla UI"/>
                <a:cs typeface="B Nazanin" panose="00000400000000000000" pitchFamily="2" charset="-78"/>
              </a:rPr>
              <a:t>.</a:t>
            </a:r>
            <a:br>
              <a:rPr lang="fa-IR" altLang="fa-IR" sz="3200" dirty="0" smtClean="0">
                <a:solidFill>
                  <a:schemeClr val="tx1"/>
                </a:solidFill>
                <a:ea typeface="Majalla UI"/>
                <a:cs typeface="B Nazanin" panose="00000400000000000000" pitchFamily="2" charset="-78"/>
              </a:rPr>
            </a:br>
            <a:endParaRPr lang="fa-IR" altLang="fa-IR" sz="1600" dirty="0" smtClean="0">
              <a:solidFill>
                <a:schemeClr val="tx1"/>
              </a:solidFill>
              <a:ea typeface="Majalla UI"/>
              <a:cs typeface="B Nazanin" panose="00000400000000000000" pitchFamily="2" charset="-78"/>
            </a:endParaRPr>
          </a:p>
          <a:p>
            <a:pPr algn="just">
              <a:buClr>
                <a:schemeClr val="accent3"/>
              </a:buClr>
              <a:buFont typeface="Wingdings" panose="05000000000000000000" pitchFamily="2" charset="2"/>
              <a:buChar char="q"/>
              <a:defRPr/>
            </a:pPr>
            <a:r>
              <a:rPr lang="fa-IR" altLang="fa-IR" sz="3200" dirty="0">
                <a:solidFill>
                  <a:schemeClr val="tx1"/>
                </a:solidFill>
                <a:ea typeface="Majalla UI"/>
                <a:cs typeface="B Nazanin" panose="00000400000000000000" pitchFamily="2" charset="-78"/>
              </a:rPr>
              <a:t>در واحدهاي تجاري بزرگ اين پروژه ها معمولاً توسط بخشهاي مختلف تهيه و پيشنهاد مي گردد </a:t>
            </a:r>
            <a:r>
              <a:rPr lang="fa-IR" altLang="fa-IR" sz="3200" dirty="0" smtClean="0">
                <a:solidFill>
                  <a:schemeClr val="tx1"/>
                </a:solidFill>
                <a:ea typeface="Majalla UI"/>
                <a:cs typeface="B Nazanin" panose="00000400000000000000" pitchFamily="2" charset="-78"/>
              </a:rPr>
              <a:t>.</a:t>
            </a:r>
            <a:endParaRPr lang="fa-IR" altLang="fa-IR" sz="3200" dirty="0">
              <a:solidFill>
                <a:schemeClr val="tx1"/>
              </a:solidFill>
              <a:ea typeface="Majalla UI"/>
              <a:cs typeface="B Nazanin" panose="00000400000000000000" pitchFamily="2" charset="-78"/>
            </a:endParaRPr>
          </a:p>
          <a:p>
            <a:pPr marL="274320" indent="-274320" algn="just" rtl="1" fontAlgn="auto">
              <a:spcAft>
                <a:spcPts val="0"/>
              </a:spcAft>
              <a:buClr>
                <a:schemeClr val="accent3"/>
              </a:buClr>
              <a:buFont typeface="Wingdings 2"/>
              <a:buNone/>
              <a:defRPr/>
            </a:pPr>
            <a:endParaRPr lang="fa-IR" sz="1400" dirty="0" smtClean="0">
              <a:solidFill>
                <a:schemeClr val="tx1"/>
              </a:solidFill>
              <a:latin typeface="+mj-lt"/>
              <a:ea typeface="+mj-ea"/>
              <a:cs typeface="B Nazanin" pitchFamily="2" charset="-78"/>
            </a:endParaRPr>
          </a:p>
        </p:txBody>
      </p:sp>
      <p:grpSp>
        <p:nvGrpSpPr>
          <p:cNvPr id="6" name="Group 5"/>
          <p:cNvGrpSpPr/>
          <p:nvPr/>
        </p:nvGrpSpPr>
        <p:grpSpPr>
          <a:xfrm>
            <a:off x="3263363" y="1731942"/>
            <a:ext cx="8128000" cy="1216800"/>
            <a:chOff x="0" y="0"/>
            <a:chExt cx="8128000" cy="1216800"/>
          </a:xfrm>
          <a:scene3d>
            <a:camera prst="orthographicFront"/>
            <a:lightRig rig="threePt" dir="t">
              <a:rot lat="0" lon="0" rev="7500000"/>
            </a:lightRig>
          </a:scene3d>
        </p:grpSpPr>
        <p:sp>
          <p:nvSpPr>
            <p:cNvPr id="7" name="Rounded Rectangle 6"/>
            <p:cNvSpPr/>
            <p:nvPr/>
          </p:nvSpPr>
          <p:spPr>
            <a:xfrm>
              <a:off x="0" y="0"/>
              <a:ext cx="8128000" cy="1216800"/>
            </a:xfrm>
            <a:prstGeom prst="roundRect">
              <a:avLst/>
            </a:prstGeom>
            <a:sp3d prstMaterial="plastic">
              <a:bevelT w="127000" h="25400" prst="relaxedInset"/>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8" name="Rounded Rectangle 4"/>
            <p:cNvSpPr txBox="1"/>
            <p:nvPr/>
          </p:nvSpPr>
          <p:spPr>
            <a:xfrm>
              <a:off x="59399" y="59399"/>
              <a:ext cx="8009202" cy="109800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37160" tIns="137160" rIns="137160" bIns="137160" numCol="1" spcCol="1270" anchor="ctr" anchorCtr="0">
              <a:noAutofit/>
            </a:bodyPr>
            <a:lstStyle/>
            <a:p>
              <a:pPr lvl="0" algn="r" defTabSz="1600200">
                <a:lnSpc>
                  <a:spcPct val="90000"/>
                </a:lnSpc>
                <a:spcBef>
                  <a:spcPct val="0"/>
                </a:spcBef>
                <a:spcAft>
                  <a:spcPct val="35000"/>
                </a:spcAft>
              </a:pPr>
              <a:r>
                <a:rPr lang="fa-IR" sz="3600" b="1" kern="1200" dirty="0" smtClean="0">
                  <a:solidFill>
                    <a:schemeClr val="bg1"/>
                  </a:solidFill>
                  <a:latin typeface="+mj-lt"/>
                  <a:ea typeface="+mj-ea"/>
                  <a:cs typeface="B Nazanin" pitchFamily="2" charset="-78"/>
                </a:rPr>
                <a:t>1- شناسايي پروژه هاي سرمايه گذاري:</a:t>
              </a:r>
              <a:endParaRPr lang="en-US" sz="3600" kern="1200" dirty="0">
                <a:solidFill>
                  <a:schemeClr val="bg1"/>
                </a:solidFill>
              </a:endParaRPr>
            </a:p>
          </p:txBody>
        </p:sp>
      </p:grpSp>
    </p:spTree>
    <p:extLst>
      <p:ext uri="{BB962C8B-B14F-4D97-AF65-F5344CB8AC3E}">
        <p14:creationId xmlns:p14="http://schemas.microsoft.com/office/powerpoint/2010/main" val="317774236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517820" y="588942"/>
            <a:ext cx="8229600" cy="1143000"/>
          </a:xfrm>
        </p:spPr>
        <p:txBody>
          <a:bodyPr/>
          <a:lstStyle/>
          <a:p>
            <a:pPr algn="ctr" rtl="1"/>
            <a:r>
              <a:rPr lang="fa-IR" altLang="fa-IR" b="1" dirty="0" smtClean="0">
                <a:effectLst>
                  <a:glow rad="228600">
                    <a:schemeClr val="accent1">
                      <a:satMod val="175000"/>
                      <a:alpha val="40000"/>
                    </a:schemeClr>
                  </a:glow>
                </a:effectLst>
                <a:cs typeface="B Nazanin" panose="00000400000000000000" pitchFamily="2" charset="-78"/>
              </a:rPr>
              <a:t>فرايند بودجه بندي سرمايه اي</a:t>
            </a:r>
            <a:endParaRPr lang="en-US" altLang="fa-IR" b="1" dirty="0" smtClean="0">
              <a:effectLst>
                <a:glow rad="228600">
                  <a:schemeClr val="accent1">
                    <a:satMod val="175000"/>
                    <a:alpha val="40000"/>
                  </a:schemeClr>
                </a:glow>
              </a:effectLst>
              <a:cs typeface="B Nazanin" panose="00000400000000000000" pitchFamily="2" charset="-78"/>
            </a:endParaRPr>
          </a:p>
        </p:txBody>
      </p:sp>
      <p:sp>
        <p:nvSpPr>
          <p:cNvPr id="5" name="Content Placeholder 2"/>
          <p:cNvSpPr>
            <a:spLocks noGrp="1"/>
          </p:cNvSpPr>
          <p:nvPr>
            <p:ph idx="1"/>
          </p:nvPr>
        </p:nvSpPr>
        <p:spPr>
          <a:xfrm>
            <a:off x="2421228" y="1899366"/>
            <a:ext cx="8970135" cy="4389437"/>
          </a:xfrm>
        </p:spPr>
        <p:txBody>
          <a:bodyPr>
            <a:normAutofit/>
          </a:bodyPr>
          <a:lstStyle/>
          <a:p>
            <a:pPr marL="274320" indent="-274320" algn="just">
              <a:buClr>
                <a:schemeClr val="accent3"/>
              </a:buClr>
              <a:buNone/>
              <a:defRPr/>
            </a:pPr>
            <a:endParaRPr lang="fa-IR" sz="1100" b="1" dirty="0" smtClean="0">
              <a:solidFill>
                <a:schemeClr val="tx1"/>
              </a:solidFill>
              <a:cs typeface="B Nazanin" pitchFamily="2" charset="-78"/>
            </a:endParaRPr>
          </a:p>
          <a:p>
            <a:pPr marL="274320" indent="-274320" algn="just">
              <a:buClr>
                <a:schemeClr val="accent3"/>
              </a:buClr>
              <a:buNone/>
              <a:defRPr/>
            </a:pPr>
            <a:endParaRPr lang="fa-IR" sz="1100" b="1" dirty="0">
              <a:solidFill>
                <a:schemeClr val="tx1"/>
              </a:solidFill>
              <a:cs typeface="B Nazanin" pitchFamily="2" charset="-78"/>
            </a:endParaRPr>
          </a:p>
          <a:p>
            <a:pPr marL="274320" indent="-274320" algn="just">
              <a:buClr>
                <a:schemeClr val="accent3"/>
              </a:buClr>
              <a:buNone/>
              <a:defRPr/>
            </a:pPr>
            <a:endParaRPr lang="fa-IR" sz="1100" b="1" dirty="0">
              <a:solidFill>
                <a:schemeClr val="tx1"/>
              </a:solidFill>
              <a:cs typeface="B Nazanin" pitchFamily="2" charset="-78"/>
            </a:endParaRPr>
          </a:p>
          <a:p>
            <a:pPr marL="274320" indent="-274320" algn="just">
              <a:buClr>
                <a:schemeClr val="accent3"/>
              </a:buClr>
              <a:buNone/>
              <a:defRPr/>
            </a:pPr>
            <a:endParaRPr lang="fa-IR" sz="1100" b="1" dirty="0" smtClean="0">
              <a:solidFill>
                <a:schemeClr val="tx1"/>
              </a:solidFill>
              <a:cs typeface="B Nazanin" pitchFamily="2" charset="-78"/>
            </a:endParaRPr>
          </a:p>
          <a:p>
            <a:pPr marL="274320" indent="-274320" algn="just">
              <a:buClr>
                <a:schemeClr val="accent3"/>
              </a:buClr>
              <a:buNone/>
              <a:defRPr/>
            </a:pPr>
            <a:endParaRPr lang="fa-IR" sz="1100" b="1" dirty="0">
              <a:solidFill>
                <a:schemeClr val="tx1"/>
              </a:solidFill>
              <a:cs typeface="B Nazanin" pitchFamily="2" charset="-78"/>
            </a:endParaRPr>
          </a:p>
          <a:p>
            <a:pPr>
              <a:buClr>
                <a:schemeClr val="accent3"/>
              </a:buClr>
              <a:buFont typeface="Wingdings" panose="05000000000000000000" pitchFamily="2" charset="2"/>
              <a:buChar char="q"/>
              <a:defRPr/>
            </a:pPr>
            <a:r>
              <a:rPr lang="fa-IR" altLang="fa-IR" sz="3200" dirty="0" smtClean="0">
                <a:solidFill>
                  <a:schemeClr val="tx1"/>
                </a:solidFill>
                <a:ea typeface="Majalla UI"/>
                <a:cs typeface="B Nazanin" panose="00000400000000000000" pitchFamily="2" charset="-78"/>
              </a:rPr>
              <a:t>جهت </a:t>
            </a:r>
            <a:r>
              <a:rPr lang="fa-IR" altLang="fa-IR" sz="3200" dirty="0">
                <a:solidFill>
                  <a:schemeClr val="tx1"/>
                </a:solidFill>
                <a:ea typeface="Majalla UI"/>
                <a:cs typeface="B Nazanin" panose="00000400000000000000" pitchFamily="2" charset="-78"/>
              </a:rPr>
              <a:t>ارزيابي پروژه هاي سرمايه گذاري پيشنهادي نياز به داشتن برآوردي از منافع و مخارج آنها مي باشد </a:t>
            </a:r>
            <a:r>
              <a:rPr lang="fa-IR" altLang="fa-IR" sz="3200" dirty="0" smtClean="0">
                <a:solidFill>
                  <a:schemeClr val="tx1"/>
                </a:solidFill>
                <a:ea typeface="Majalla UI"/>
                <a:cs typeface="B Nazanin" panose="00000400000000000000" pitchFamily="2" charset="-78"/>
              </a:rPr>
              <a:t>.</a:t>
            </a:r>
          </a:p>
          <a:p>
            <a:pPr>
              <a:buClr>
                <a:schemeClr val="accent3"/>
              </a:buClr>
              <a:buFont typeface="Wingdings" panose="05000000000000000000" pitchFamily="2" charset="2"/>
              <a:buChar char="q"/>
              <a:defRPr/>
            </a:pPr>
            <a:endParaRPr lang="fa-IR" altLang="fa-IR" sz="1100" dirty="0" smtClean="0">
              <a:solidFill>
                <a:schemeClr val="tx1"/>
              </a:solidFill>
              <a:ea typeface="Majalla UI"/>
              <a:cs typeface="B Nazanin" panose="00000400000000000000" pitchFamily="2" charset="-78"/>
            </a:endParaRPr>
          </a:p>
          <a:p>
            <a:pPr>
              <a:buClr>
                <a:schemeClr val="accent3"/>
              </a:buClr>
              <a:buFont typeface="Wingdings" panose="05000000000000000000" pitchFamily="2" charset="2"/>
              <a:buChar char="q"/>
              <a:defRPr/>
            </a:pPr>
            <a:r>
              <a:rPr lang="fa-IR" altLang="fa-IR" sz="3200" dirty="0">
                <a:solidFill>
                  <a:schemeClr val="tx1"/>
                </a:solidFill>
                <a:ea typeface="Majalla UI"/>
                <a:cs typeface="B Nazanin" panose="00000400000000000000" pitchFamily="2" charset="-78"/>
              </a:rPr>
              <a:t> </a:t>
            </a:r>
            <a:r>
              <a:rPr lang="fa-IR" altLang="fa-IR" sz="3200" dirty="0" smtClean="0">
                <a:solidFill>
                  <a:schemeClr val="tx1"/>
                </a:solidFill>
                <a:ea typeface="Majalla UI"/>
                <a:cs typeface="B Nazanin" panose="00000400000000000000" pitchFamily="2" charset="-78"/>
              </a:rPr>
              <a:t>برآورد منافع و مخارج برای پروژه های بلند مدت مستلزم تجزیه و تحلیل دقیق است</a:t>
            </a:r>
            <a:endParaRPr lang="fa-IR" altLang="fa-IR" sz="3200" dirty="0">
              <a:solidFill>
                <a:schemeClr val="tx1"/>
              </a:solidFill>
              <a:ea typeface="Majalla UI"/>
              <a:cs typeface="B Nazanin" panose="00000400000000000000" pitchFamily="2" charset="-78"/>
            </a:endParaRPr>
          </a:p>
          <a:p>
            <a:pPr marL="274320" indent="-274320" algn="just" rtl="1" fontAlgn="auto">
              <a:spcAft>
                <a:spcPts val="0"/>
              </a:spcAft>
              <a:buClr>
                <a:schemeClr val="accent3"/>
              </a:buClr>
              <a:buFont typeface="Wingdings 2"/>
              <a:buNone/>
              <a:defRPr/>
            </a:pPr>
            <a:endParaRPr lang="en-US" sz="3200" dirty="0" smtClean="0">
              <a:solidFill>
                <a:schemeClr val="tx1"/>
              </a:solidFill>
              <a:latin typeface="+mj-lt"/>
              <a:ea typeface="+mj-ea"/>
              <a:cs typeface="B Nazanin" pitchFamily="2" charset="-78"/>
            </a:endParaRPr>
          </a:p>
        </p:txBody>
      </p:sp>
      <p:graphicFrame>
        <p:nvGraphicFramePr>
          <p:cNvPr id="2" name="Diagram 1"/>
          <p:cNvGraphicFramePr/>
          <p:nvPr>
            <p:extLst>
              <p:ext uri="{D42A27DB-BD31-4B8C-83A1-F6EECF244321}">
                <p14:modId xmlns:p14="http://schemas.microsoft.com/office/powerpoint/2010/main" val="4190987511"/>
              </p:ext>
            </p:extLst>
          </p:nvPr>
        </p:nvGraphicFramePr>
        <p:xfrm>
          <a:off x="3263363" y="1712357"/>
          <a:ext cx="8128000" cy="14053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94106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517820" y="588942"/>
            <a:ext cx="8229600" cy="1143000"/>
          </a:xfrm>
        </p:spPr>
        <p:txBody>
          <a:bodyPr/>
          <a:lstStyle/>
          <a:p>
            <a:pPr algn="ctr" rtl="1"/>
            <a:r>
              <a:rPr lang="fa-IR" altLang="fa-IR" b="1" dirty="0" smtClean="0">
                <a:effectLst>
                  <a:glow rad="228600">
                    <a:schemeClr val="accent1">
                      <a:satMod val="175000"/>
                      <a:alpha val="40000"/>
                    </a:schemeClr>
                  </a:glow>
                </a:effectLst>
                <a:cs typeface="B Nazanin" panose="00000400000000000000" pitchFamily="2" charset="-78"/>
              </a:rPr>
              <a:t>فرايند بودجه بندي سرمايه اي</a:t>
            </a:r>
            <a:endParaRPr lang="en-US" altLang="fa-IR" b="1" dirty="0" smtClean="0">
              <a:effectLst>
                <a:glow rad="228600">
                  <a:schemeClr val="accent1">
                    <a:satMod val="175000"/>
                    <a:alpha val="40000"/>
                  </a:schemeClr>
                </a:glow>
              </a:effectLst>
              <a:cs typeface="B Nazanin" panose="00000400000000000000" pitchFamily="2" charset="-78"/>
            </a:endParaRPr>
          </a:p>
        </p:txBody>
      </p:sp>
      <p:sp>
        <p:nvSpPr>
          <p:cNvPr id="5" name="Content Placeholder 2"/>
          <p:cNvSpPr>
            <a:spLocks noGrp="1"/>
          </p:cNvSpPr>
          <p:nvPr>
            <p:ph idx="1"/>
          </p:nvPr>
        </p:nvSpPr>
        <p:spPr>
          <a:xfrm>
            <a:off x="2517820" y="1899366"/>
            <a:ext cx="8873543" cy="4389437"/>
          </a:xfrm>
        </p:spPr>
        <p:txBody>
          <a:bodyPr>
            <a:normAutofit/>
          </a:bodyPr>
          <a:lstStyle/>
          <a:p>
            <a:pPr marL="274320" indent="-274320" algn="just" rtl="1" fontAlgn="auto">
              <a:spcAft>
                <a:spcPts val="0"/>
              </a:spcAft>
              <a:buClr>
                <a:schemeClr val="accent3"/>
              </a:buClr>
              <a:buFont typeface="Wingdings 2"/>
              <a:buNone/>
              <a:defRPr/>
            </a:pPr>
            <a:endParaRPr lang="fa-IR" sz="1400" b="1" dirty="0" smtClean="0">
              <a:solidFill>
                <a:schemeClr val="tx1"/>
              </a:solidFill>
              <a:latin typeface="+mj-lt"/>
              <a:ea typeface="+mj-ea"/>
              <a:cs typeface="B Nazanin" pitchFamily="2" charset="-78"/>
            </a:endParaRPr>
          </a:p>
          <a:p>
            <a:pPr marL="274320" indent="-274320" algn="just" rtl="1" fontAlgn="auto">
              <a:spcAft>
                <a:spcPts val="0"/>
              </a:spcAft>
              <a:buClr>
                <a:schemeClr val="accent3"/>
              </a:buClr>
              <a:buFont typeface="Wingdings 2"/>
              <a:buNone/>
              <a:defRPr/>
            </a:pPr>
            <a:endParaRPr lang="fa-IR" sz="1400" b="1" dirty="0">
              <a:solidFill>
                <a:schemeClr val="tx1"/>
              </a:solidFill>
              <a:latin typeface="+mj-lt"/>
              <a:ea typeface="+mj-ea"/>
              <a:cs typeface="B Nazanin" pitchFamily="2" charset="-78"/>
            </a:endParaRPr>
          </a:p>
          <a:p>
            <a:pPr marL="274320" indent="-274320" algn="just" rtl="1" fontAlgn="auto">
              <a:spcAft>
                <a:spcPts val="0"/>
              </a:spcAft>
              <a:buClr>
                <a:schemeClr val="accent3"/>
              </a:buClr>
              <a:buFont typeface="Wingdings 2"/>
              <a:buNone/>
              <a:defRPr/>
            </a:pPr>
            <a:endParaRPr lang="fa-IR" sz="1400" b="1" dirty="0" smtClean="0">
              <a:solidFill>
                <a:schemeClr val="tx1"/>
              </a:solidFill>
              <a:latin typeface="+mj-lt"/>
              <a:ea typeface="+mj-ea"/>
              <a:cs typeface="B Nazanin" pitchFamily="2" charset="-78"/>
            </a:endParaRPr>
          </a:p>
          <a:p>
            <a:pPr marL="274320" indent="-274320" algn="just" rtl="1" fontAlgn="auto">
              <a:spcAft>
                <a:spcPts val="0"/>
              </a:spcAft>
              <a:buClr>
                <a:schemeClr val="accent3"/>
              </a:buClr>
              <a:buFont typeface="Wingdings 2"/>
              <a:buNone/>
              <a:defRPr/>
            </a:pPr>
            <a:endParaRPr lang="fa-IR" sz="1400" b="1" dirty="0" smtClean="0">
              <a:solidFill>
                <a:schemeClr val="tx1"/>
              </a:solidFill>
              <a:latin typeface="+mj-lt"/>
              <a:ea typeface="+mj-ea"/>
              <a:cs typeface="B Nazanin" pitchFamily="2" charset="-78"/>
            </a:endParaRPr>
          </a:p>
          <a:p>
            <a:pPr algn="just">
              <a:buClr>
                <a:schemeClr val="accent3"/>
              </a:buClr>
              <a:buFont typeface="Wingdings" panose="05000000000000000000" pitchFamily="2" charset="2"/>
              <a:buChar char="q"/>
              <a:defRPr/>
            </a:pPr>
            <a:r>
              <a:rPr lang="fa-IR" altLang="fa-IR" sz="3200" dirty="0" smtClean="0">
                <a:solidFill>
                  <a:schemeClr val="tx1"/>
                </a:solidFill>
                <a:ea typeface="Majalla UI"/>
                <a:cs typeface="B Nazanin" panose="00000400000000000000" pitchFamily="2" charset="-78"/>
              </a:rPr>
              <a:t> نظر </a:t>
            </a:r>
            <a:r>
              <a:rPr lang="fa-IR" altLang="fa-IR" sz="3200" dirty="0">
                <a:solidFill>
                  <a:schemeClr val="tx1"/>
                </a:solidFill>
                <a:ea typeface="Majalla UI"/>
                <a:cs typeface="B Nazanin" panose="00000400000000000000" pitchFamily="2" charset="-78"/>
              </a:rPr>
              <a:t>به اينكه مخارج سرمايه اي ، ازجنبه هاي مختلف بر آينده واحد تجاري – توليدي اثر مي گذارد ، لذا لازم است كه كليه پروژه ها به نحوي سيستماتيك ارزيابي و منافع و مخارج هر يك بر آورد شود تا بتوان مناسب ترين آنها را انتخاب </a:t>
            </a:r>
            <a:r>
              <a:rPr lang="fa-IR" altLang="fa-IR" sz="3200" dirty="0" smtClean="0">
                <a:solidFill>
                  <a:schemeClr val="tx1"/>
                </a:solidFill>
                <a:ea typeface="Majalla UI"/>
                <a:cs typeface="B Nazanin" panose="00000400000000000000" pitchFamily="2" charset="-78"/>
              </a:rPr>
              <a:t>كرد.</a:t>
            </a:r>
          </a:p>
        </p:txBody>
      </p:sp>
      <p:grpSp>
        <p:nvGrpSpPr>
          <p:cNvPr id="6" name="Group 5"/>
          <p:cNvGrpSpPr/>
          <p:nvPr/>
        </p:nvGrpSpPr>
        <p:grpSpPr>
          <a:xfrm>
            <a:off x="3263363" y="1731942"/>
            <a:ext cx="8128000" cy="1216800"/>
            <a:chOff x="0" y="19586"/>
            <a:chExt cx="8128000" cy="1216800"/>
          </a:xfrm>
          <a:scene3d>
            <a:camera prst="orthographicFront"/>
            <a:lightRig rig="threePt" dir="t">
              <a:rot lat="0" lon="0" rev="7500000"/>
            </a:lightRig>
          </a:scene3d>
        </p:grpSpPr>
        <p:sp>
          <p:nvSpPr>
            <p:cNvPr id="7" name="Rounded Rectangle 6"/>
            <p:cNvSpPr/>
            <p:nvPr/>
          </p:nvSpPr>
          <p:spPr>
            <a:xfrm>
              <a:off x="0" y="19586"/>
              <a:ext cx="8128000" cy="1216800"/>
            </a:xfrm>
            <a:prstGeom prst="roundRect">
              <a:avLst/>
            </a:prstGeom>
            <a:sp3d prstMaterial="plastic">
              <a:bevelT w="127000" h="25400" prst="relaxedInset"/>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8" name="Rounded Rectangle 4"/>
            <p:cNvSpPr txBox="1"/>
            <p:nvPr/>
          </p:nvSpPr>
          <p:spPr>
            <a:xfrm>
              <a:off x="59399" y="78985"/>
              <a:ext cx="8009202" cy="109800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37160" tIns="137160" rIns="137160" bIns="137160" numCol="1" spcCol="1270" anchor="ctr" anchorCtr="0">
              <a:noAutofit/>
            </a:bodyPr>
            <a:lstStyle/>
            <a:p>
              <a:pPr marL="274320" indent="-274320" algn="just" rtl="1" fontAlgn="auto">
                <a:spcAft>
                  <a:spcPts val="0"/>
                </a:spcAft>
                <a:buClr>
                  <a:schemeClr val="accent3"/>
                </a:buClr>
                <a:buFont typeface="Wingdings 2"/>
                <a:buNone/>
                <a:defRPr/>
              </a:pPr>
              <a:r>
                <a:rPr lang="fa-IR" sz="3600" b="1" dirty="0">
                  <a:solidFill>
                    <a:schemeClr val="bg1"/>
                  </a:solidFill>
                  <a:cs typeface="B Nazanin" pitchFamily="2" charset="-78"/>
                </a:rPr>
                <a:t>3- ارزيابي پروژه هاي </a:t>
              </a:r>
              <a:r>
                <a:rPr lang="fa-IR" sz="3600" b="1" dirty="0" smtClean="0">
                  <a:solidFill>
                    <a:schemeClr val="bg1"/>
                  </a:solidFill>
                  <a:cs typeface="B Nazanin" pitchFamily="2" charset="-78"/>
                </a:rPr>
                <a:t>پيشنهادي:</a:t>
              </a:r>
              <a:endParaRPr lang="fa-IR" sz="3600" b="1" dirty="0">
                <a:solidFill>
                  <a:schemeClr val="bg1"/>
                </a:solidFill>
                <a:cs typeface="B Nazanin" pitchFamily="2" charset="-78"/>
              </a:endParaRPr>
            </a:p>
          </p:txBody>
        </p:sp>
      </p:grpSp>
    </p:spTree>
    <p:extLst>
      <p:ext uri="{BB962C8B-B14F-4D97-AF65-F5344CB8AC3E}">
        <p14:creationId xmlns:p14="http://schemas.microsoft.com/office/powerpoint/2010/main" val="2082430875"/>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517820" y="588942"/>
            <a:ext cx="8229600" cy="1143000"/>
          </a:xfrm>
        </p:spPr>
        <p:txBody>
          <a:bodyPr/>
          <a:lstStyle/>
          <a:p>
            <a:pPr algn="ctr" rtl="1"/>
            <a:r>
              <a:rPr lang="fa-IR" altLang="fa-IR" b="1" dirty="0" smtClean="0">
                <a:effectLst>
                  <a:glow rad="228600">
                    <a:schemeClr val="accent1">
                      <a:satMod val="175000"/>
                      <a:alpha val="40000"/>
                    </a:schemeClr>
                  </a:glow>
                </a:effectLst>
                <a:cs typeface="B Nazanin" panose="00000400000000000000" pitchFamily="2" charset="-78"/>
              </a:rPr>
              <a:t>فرايند بودجه بندي سرمايه اي</a:t>
            </a:r>
            <a:endParaRPr lang="en-US" altLang="fa-IR" b="1" dirty="0" smtClean="0">
              <a:effectLst>
                <a:glow rad="228600">
                  <a:schemeClr val="accent1">
                    <a:satMod val="175000"/>
                    <a:alpha val="40000"/>
                  </a:schemeClr>
                </a:glow>
              </a:effectLst>
              <a:cs typeface="B Nazanin" panose="00000400000000000000" pitchFamily="2" charset="-78"/>
            </a:endParaRPr>
          </a:p>
        </p:txBody>
      </p:sp>
      <p:sp>
        <p:nvSpPr>
          <p:cNvPr id="5" name="Content Placeholder 2"/>
          <p:cNvSpPr>
            <a:spLocks noGrp="1"/>
          </p:cNvSpPr>
          <p:nvPr>
            <p:ph idx="1"/>
          </p:nvPr>
        </p:nvSpPr>
        <p:spPr>
          <a:xfrm>
            <a:off x="2215167" y="1822092"/>
            <a:ext cx="9266349" cy="4836285"/>
          </a:xfrm>
        </p:spPr>
        <p:txBody>
          <a:bodyPr>
            <a:normAutofit/>
          </a:bodyPr>
          <a:lstStyle/>
          <a:p>
            <a:pPr marL="274320" indent="-274320" algn="just" rtl="1" fontAlgn="auto">
              <a:spcAft>
                <a:spcPts val="0"/>
              </a:spcAft>
              <a:buClr>
                <a:schemeClr val="accent3"/>
              </a:buClr>
              <a:buFont typeface="Wingdings 2"/>
              <a:buNone/>
              <a:defRPr/>
            </a:pPr>
            <a:endParaRPr lang="fa-IR" sz="900" b="1" dirty="0" smtClean="0">
              <a:solidFill>
                <a:schemeClr val="tx1"/>
              </a:solidFill>
              <a:latin typeface="+mj-lt"/>
              <a:ea typeface="+mj-ea"/>
              <a:cs typeface="B Nazanin" pitchFamily="2" charset="-78"/>
            </a:endParaRPr>
          </a:p>
          <a:p>
            <a:pPr marL="274320" indent="-274320" algn="just" rtl="1" fontAlgn="auto">
              <a:spcAft>
                <a:spcPts val="0"/>
              </a:spcAft>
              <a:buClr>
                <a:schemeClr val="accent3"/>
              </a:buClr>
              <a:buFont typeface="Wingdings 2"/>
              <a:buNone/>
              <a:defRPr/>
            </a:pPr>
            <a:endParaRPr lang="fa-IR" sz="900" b="1" dirty="0">
              <a:solidFill>
                <a:schemeClr val="tx1"/>
              </a:solidFill>
              <a:latin typeface="+mj-lt"/>
              <a:ea typeface="+mj-ea"/>
              <a:cs typeface="B Nazanin" pitchFamily="2" charset="-78"/>
            </a:endParaRPr>
          </a:p>
          <a:p>
            <a:pPr marL="274320" indent="-274320" algn="just" rtl="1" fontAlgn="auto">
              <a:spcAft>
                <a:spcPts val="0"/>
              </a:spcAft>
              <a:buClr>
                <a:schemeClr val="accent3"/>
              </a:buClr>
              <a:buFont typeface="Wingdings 2"/>
              <a:buNone/>
              <a:defRPr/>
            </a:pPr>
            <a:endParaRPr lang="fa-IR" sz="900" b="1" dirty="0" smtClean="0">
              <a:solidFill>
                <a:schemeClr val="tx1"/>
              </a:solidFill>
              <a:latin typeface="+mj-lt"/>
              <a:ea typeface="+mj-ea"/>
              <a:cs typeface="B Nazanin" pitchFamily="2" charset="-78"/>
            </a:endParaRPr>
          </a:p>
          <a:p>
            <a:pPr marL="274320" indent="-274320" algn="just" rtl="1" fontAlgn="auto">
              <a:spcAft>
                <a:spcPts val="0"/>
              </a:spcAft>
              <a:buClr>
                <a:schemeClr val="accent3"/>
              </a:buClr>
              <a:buFont typeface="Wingdings 2"/>
              <a:buNone/>
              <a:defRPr/>
            </a:pPr>
            <a:endParaRPr lang="fa-IR" sz="900" b="1" dirty="0" smtClean="0">
              <a:solidFill>
                <a:schemeClr val="tx1"/>
              </a:solidFill>
              <a:latin typeface="+mj-lt"/>
              <a:ea typeface="+mj-ea"/>
              <a:cs typeface="B Nazanin" pitchFamily="2" charset="-78"/>
            </a:endParaRPr>
          </a:p>
          <a:p>
            <a:pPr marL="274320" indent="-274320" algn="just" rtl="1" fontAlgn="auto">
              <a:spcAft>
                <a:spcPts val="0"/>
              </a:spcAft>
              <a:buClr>
                <a:schemeClr val="accent3"/>
              </a:buClr>
              <a:buFont typeface="Wingdings 2"/>
              <a:buNone/>
              <a:defRPr/>
            </a:pPr>
            <a:endParaRPr lang="fa-IR" sz="900" b="1" dirty="0" smtClean="0">
              <a:solidFill>
                <a:schemeClr val="tx1"/>
              </a:solidFill>
              <a:latin typeface="+mj-lt"/>
              <a:ea typeface="+mj-ea"/>
              <a:cs typeface="B Nazanin" pitchFamily="2" charset="-78"/>
            </a:endParaRPr>
          </a:p>
          <a:p>
            <a:pPr algn="just">
              <a:buClr>
                <a:schemeClr val="accent3"/>
              </a:buClr>
              <a:buFont typeface="Wingdings" panose="05000000000000000000" pitchFamily="2" charset="2"/>
              <a:buChar char="q"/>
              <a:defRPr/>
            </a:pPr>
            <a:r>
              <a:rPr lang="fa-IR" sz="3200" dirty="0" smtClean="0">
                <a:solidFill>
                  <a:schemeClr val="tx1"/>
                </a:solidFill>
                <a:cs typeface="B Nazanin" panose="00000400000000000000" pitchFamily="2" charset="-78"/>
              </a:rPr>
              <a:t> بودجه </a:t>
            </a:r>
            <a:r>
              <a:rPr lang="fa-IR" sz="3200" dirty="0">
                <a:solidFill>
                  <a:schemeClr val="tx1"/>
                </a:solidFill>
                <a:cs typeface="B Nazanin" panose="00000400000000000000" pitchFamily="2" charset="-78"/>
              </a:rPr>
              <a:t>مخارج سرمايه اي شامل كليه پروژه هاي سرمايه گذاري تاييد شده در دوره بودجه است .</a:t>
            </a:r>
          </a:p>
          <a:p>
            <a:pPr algn="just">
              <a:buClr>
                <a:schemeClr val="accent3"/>
              </a:buClr>
              <a:buFont typeface="Wingdings" panose="05000000000000000000" pitchFamily="2" charset="2"/>
              <a:buChar char="q"/>
              <a:defRPr/>
            </a:pPr>
            <a:r>
              <a:rPr lang="fa-IR" sz="3200" dirty="0" smtClean="0">
                <a:solidFill>
                  <a:schemeClr val="tx1"/>
                </a:solidFill>
                <a:cs typeface="B Nazanin" panose="00000400000000000000" pitchFamily="2" charset="-78"/>
              </a:rPr>
              <a:t> بودجه </a:t>
            </a:r>
            <a:r>
              <a:rPr lang="fa-IR" sz="3200" dirty="0">
                <a:solidFill>
                  <a:schemeClr val="tx1"/>
                </a:solidFill>
                <a:cs typeface="B Nazanin" panose="00000400000000000000" pitchFamily="2" charset="-78"/>
              </a:rPr>
              <a:t>مخارج سرمايه اي انعكاس نهايي تصميمات مديريت در مورد سرمايه گذاريهاي دوره </a:t>
            </a:r>
            <a:r>
              <a:rPr lang="fa-IR" sz="3200" dirty="0" smtClean="0">
                <a:solidFill>
                  <a:schemeClr val="tx1"/>
                </a:solidFill>
                <a:cs typeface="B Nazanin" panose="00000400000000000000" pitchFamily="2" charset="-78"/>
              </a:rPr>
              <a:t>مالی </a:t>
            </a:r>
            <a:r>
              <a:rPr lang="fa-IR" sz="3200" dirty="0">
                <a:solidFill>
                  <a:schemeClr val="tx1"/>
                </a:solidFill>
                <a:cs typeface="B Nazanin" panose="00000400000000000000" pitchFamily="2" charset="-78"/>
              </a:rPr>
              <a:t>است </a:t>
            </a:r>
            <a:r>
              <a:rPr lang="fa-IR" sz="3200" dirty="0" smtClean="0">
                <a:solidFill>
                  <a:schemeClr val="tx1"/>
                </a:solidFill>
                <a:cs typeface="B Nazanin" panose="00000400000000000000" pitchFamily="2" charset="-78"/>
              </a:rPr>
              <a:t>.</a:t>
            </a:r>
          </a:p>
          <a:p>
            <a:pPr algn="just">
              <a:buClr>
                <a:schemeClr val="accent3"/>
              </a:buClr>
              <a:buFont typeface="Wingdings" panose="05000000000000000000" pitchFamily="2" charset="2"/>
              <a:buChar char="q"/>
              <a:defRPr/>
            </a:pPr>
            <a:r>
              <a:rPr lang="fa-IR" sz="3200" dirty="0" smtClean="0">
                <a:solidFill>
                  <a:schemeClr val="tx1"/>
                </a:solidFill>
                <a:cs typeface="B Nazanin" panose="00000400000000000000" pitchFamily="2" charset="-78"/>
              </a:rPr>
              <a:t> اين </a:t>
            </a:r>
            <a:r>
              <a:rPr lang="fa-IR" sz="3200" dirty="0">
                <a:solidFill>
                  <a:schemeClr val="tx1"/>
                </a:solidFill>
                <a:cs typeface="B Nazanin" panose="00000400000000000000" pitchFamily="2" charset="-78"/>
              </a:rPr>
              <a:t>مديريت واحد تجاري – توليدي مي باشد كه در نهايت در مورد مبالغ سرمايه گذاري و تخصيص منابع ، تصميم گيري مي كند .</a:t>
            </a:r>
          </a:p>
          <a:p>
            <a:pPr algn="just">
              <a:buClr>
                <a:schemeClr val="accent3"/>
              </a:buClr>
              <a:buFont typeface="Wingdings" panose="05000000000000000000" pitchFamily="2" charset="2"/>
              <a:buChar char="q"/>
              <a:defRPr/>
            </a:pPr>
            <a:endParaRPr lang="fa-IR" sz="3200" dirty="0">
              <a:solidFill>
                <a:schemeClr val="tx1"/>
              </a:solidFill>
              <a:cs typeface="B Nazanin" panose="00000400000000000000" pitchFamily="2" charset="-78"/>
            </a:endParaRPr>
          </a:p>
          <a:p>
            <a:pPr algn="just" rtl="1" fontAlgn="auto">
              <a:spcAft>
                <a:spcPts val="0"/>
              </a:spcAft>
              <a:buClr>
                <a:schemeClr val="accent3"/>
              </a:buClr>
              <a:buFont typeface="Wingdings" panose="05000000000000000000" pitchFamily="2" charset="2"/>
              <a:buChar char="q"/>
              <a:defRPr/>
            </a:pPr>
            <a:endParaRPr lang="fa-IR" sz="3200" b="1" dirty="0" smtClean="0">
              <a:solidFill>
                <a:schemeClr val="tx1"/>
              </a:solidFill>
              <a:latin typeface="+mj-lt"/>
              <a:ea typeface="+mj-ea"/>
              <a:cs typeface="B Nazanin" pitchFamily="2" charset="-78"/>
            </a:endParaRPr>
          </a:p>
        </p:txBody>
      </p:sp>
      <p:grpSp>
        <p:nvGrpSpPr>
          <p:cNvPr id="6" name="Group 5"/>
          <p:cNvGrpSpPr/>
          <p:nvPr/>
        </p:nvGrpSpPr>
        <p:grpSpPr>
          <a:xfrm>
            <a:off x="3353516" y="1641790"/>
            <a:ext cx="8128000" cy="1216800"/>
            <a:chOff x="0" y="19586"/>
            <a:chExt cx="8128000" cy="1216800"/>
          </a:xfrm>
          <a:scene3d>
            <a:camera prst="orthographicFront"/>
            <a:lightRig rig="threePt" dir="t">
              <a:rot lat="0" lon="0" rev="7500000"/>
            </a:lightRig>
          </a:scene3d>
        </p:grpSpPr>
        <p:sp>
          <p:nvSpPr>
            <p:cNvPr id="7" name="Rounded Rectangle 6"/>
            <p:cNvSpPr/>
            <p:nvPr/>
          </p:nvSpPr>
          <p:spPr>
            <a:xfrm>
              <a:off x="0" y="19586"/>
              <a:ext cx="8128000" cy="1216800"/>
            </a:xfrm>
            <a:prstGeom prst="roundRect">
              <a:avLst/>
            </a:prstGeom>
            <a:sp3d prstMaterial="plastic">
              <a:bevelT w="127000" h="25400" prst="relaxedInset"/>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8" name="Rounded Rectangle 4"/>
            <p:cNvSpPr txBox="1"/>
            <p:nvPr/>
          </p:nvSpPr>
          <p:spPr>
            <a:xfrm>
              <a:off x="59399" y="78985"/>
              <a:ext cx="8009202" cy="109800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37160" tIns="137160" rIns="137160" bIns="137160" numCol="1" spcCol="1270" anchor="ctr" anchorCtr="0">
              <a:noAutofit/>
            </a:bodyPr>
            <a:lstStyle/>
            <a:p>
              <a:pPr marL="274320" indent="-274320" algn="just" rtl="1" fontAlgn="auto">
                <a:spcAft>
                  <a:spcPts val="0"/>
                </a:spcAft>
                <a:buClr>
                  <a:schemeClr val="accent3"/>
                </a:buClr>
                <a:buFont typeface="Wingdings 2"/>
                <a:buNone/>
                <a:defRPr/>
              </a:pPr>
              <a:r>
                <a:rPr lang="fa-IR" sz="3600" b="1" dirty="0">
                  <a:solidFill>
                    <a:schemeClr val="bg1"/>
                  </a:solidFill>
                  <a:cs typeface="B Nazanin" pitchFamily="2" charset="-78"/>
                </a:rPr>
                <a:t>4- تهيه و تنظيم بودجه مخارج سرمايه </a:t>
              </a:r>
              <a:r>
                <a:rPr lang="fa-IR" sz="3600" b="1" dirty="0" smtClean="0">
                  <a:solidFill>
                    <a:schemeClr val="bg1"/>
                  </a:solidFill>
                  <a:cs typeface="B Nazanin" pitchFamily="2" charset="-78"/>
                </a:rPr>
                <a:t>اي:</a:t>
              </a:r>
              <a:endParaRPr lang="fa-IR" sz="3600" b="1" dirty="0">
                <a:solidFill>
                  <a:schemeClr val="bg1"/>
                </a:solidFill>
                <a:cs typeface="B Nazanin" pitchFamily="2" charset="-78"/>
              </a:endParaRPr>
            </a:p>
          </p:txBody>
        </p:sp>
      </p:grpSp>
    </p:spTree>
    <p:extLst>
      <p:ext uri="{BB962C8B-B14F-4D97-AF65-F5344CB8AC3E}">
        <p14:creationId xmlns:p14="http://schemas.microsoft.com/office/powerpoint/2010/main" val="2170610427"/>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517820" y="588942"/>
            <a:ext cx="8229600" cy="1143000"/>
          </a:xfrm>
        </p:spPr>
        <p:txBody>
          <a:bodyPr/>
          <a:lstStyle/>
          <a:p>
            <a:pPr algn="ctr" rtl="1"/>
            <a:r>
              <a:rPr lang="fa-IR" altLang="fa-IR" b="1" dirty="0" smtClean="0">
                <a:effectLst>
                  <a:glow rad="228600">
                    <a:schemeClr val="accent1">
                      <a:satMod val="175000"/>
                      <a:alpha val="40000"/>
                    </a:schemeClr>
                  </a:glow>
                </a:effectLst>
                <a:cs typeface="B Nazanin" panose="00000400000000000000" pitchFamily="2" charset="-78"/>
              </a:rPr>
              <a:t>فرايند بودجه بندي سرمايه اي</a:t>
            </a:r>
            <a:endParaRPr lang="en-US" altLang="fa-IR" b="1" dirty="0" smtClean="0">
              <a:effectLst>
                <a:glow rad="228600">
                  <a:schemeClr val="accent1">
                    <a:satMod val="175000"/>
                    <a:alpha val="40000"/>
                  </a:schemeClr>
                </a:glow>
              </a:effectLst>
              <a:cs typeface="B Nazanin" panose="00000400000000000000" pitchFamily="2" charset="-78"/>
            </a:endParaRPr>
          </a:p>
        </p:txBody>
      </p:sp>
      <p:sp>
        <p:nvSpPr>
          <p:cNvPr id="5" name="Content Placeholder 2"/>
          <p:cNvSpPr>
            <a:spLocks noGrp="1"/>
          </p:cNvSpPr>
          <p:nvPr>
            <p:ph idx="1"/>
          </p:nvPr>
        </p:nvSpPr>
        <p:spPr>
          <a:xfrm>
            <a:off x="2614411" y="1899366"/>
            <a:ext cx="8776952" cy="4389437"/>
          </a:xfrm>
        </p:spPr>
        <p:txBody>
          <a:bodyPr>
            <a:normAutofit/>
          </a:bodyPr>
          <a:lstStyle/>
          <a:p>
            <a:pPr algn="just" rtl="1" fontAlgn="auto">
              <a:spcAft>
                <a:spcPts val="0"/>
              </a:spcAft>
              <a:buClr>
                <a:schemeClr val="accent3"/>
              </a:buClr>
              <a:buFont typeface="Wingdings" panose="05000000000000000000" pitchFamily="2" charset="2"/>
              <a:buChar char="q"/>
              <a:defRPr/>
            </a:pPr>
            <a:endParaRPr lang="fa-IR" sz="1100" b="1" dirty="0" smtClean="0">
              <a:solidFill>
                <a:schemeClr val="tx1"/>
              </a:solidFill>
              <a:latin typeface="+mj-lt"/>
              <a:ea typeface="+mj-ea"/>
              <a:cs typeface="B Nazanin" pitchFamily="2" charset="-78"/>
            </a:endParaRPr>
          </a:p>
          <a:p>
            <a:pPr algn="just" rtl="1" fontAlgn="auto">
              <a:spcAft>
                <a:spcPts val="0"/>
              </a:spcAft>
              <a:buClr>
                <a:schemeClr val="accent3"/>
              </a:buClr>
              <a:buFont typeface="Wingdings" panose="05000000000000000000" pitchFamily="2" charset="2"/>
              <a:buChar char="q"/>
              <a:defRPr/>
            </a:pPr>
            <a:endParaRPr lang="fa-IR" sz="1100" b="1" dirty="0" smtClean="0">
              <a:solidFill>
                <a:schemeClr val="tx1"/>
              </a:solidFill>
              <a:latin typeface="+mj-lt"/>
              <a:ea typeface="+mj-ea"/>
              <a:cs typeface="B Nazanin" pitchFamily="2" charset="-78"/>
            </a:endParaRPr>
          </a:p>
          <a:p>
            <a:pPr algn="just" rtl="1" fontAlgn="auto">
              <a:spcAft>
                <a:spcPts val="0"/>
              </a:spcAft>
              <a:buClr>
                <a:schemeClr val="accent3"/>
              </a:buClr>
              <a:buFont typeface="Wingdings" panose="05000000000000000000" pitchFamily="2" charset="2"/>
              <a:buChar char="q"/>
              <a:defRPr/>
            </a:pPr>
            <a:endParaRPr lang="fa-IR" sz="1100" b="1" dirty="0" smtClean="0">
              <a:solidFill>
                <a:schemeClr val="tx1"/>
              </a:solidFill>
              <a:latin typeface="+mj-lt"/>
              <a:ea typeface="+mj-ea"/>
              <a:cs typeface="B Nazanin" pitchFamily="2" charset="-78"/>
            </a:endParaRPr>
          </a:p>
          <a:p>
            <a:pPr marL="0" indent="0" algn="just" rtl="1" fontAlgn="auto">
              <a:spcAft>
                <a:spcPts val="0"/>
              </a:spcAft>
              <a:buClr>
                <a:schemeClr val="accent3"/>
              </a:buClr>
              <a:buNone/>
              <a:defRPr/>
            </a:pPr>
            <a:endParaRPr lang="fa-IR" sz="1100" b="1" dirty="0" smtClean="0">
              <a:solidFill>
                <a:schemeClr val="tx1"/>
              </a:solidFill>
              <a:latin typeface="+mj-lt"/>
              <a:ea typeface="+mj-ea"/>
              <a:cs typeface="B Nazanin" pitchFamily="2" charset="-78"/>
            </a:endParaRPr>
          </a:p>
          <a:p>
            <a:pPr algn="just">
              <a:buClr>
                <a:schemeClr val="accent3"/>
              </a:buClr>
              <a:buFont typeface="Wingdings" panose="05000000000000000000" pitchFamily="2" charset="2"/>
              <a:buChar char="q"/>
              <a:defRPr/>
            </a:pPr>
            <a:r>
              <a:rPr lang="fa-IR" sz="3600" b="1" dirty="0" smtClean="0">
                <a:solidFill>
                  <a:schemeClr val="tx1"/>
                </a:solidFill>
                <a:latin typeface="+mj-lt"/>
                <a:ea typeface="+mj-ea"/>
                <a:cs typeface="B Nazanin" pitchFamily="2" charset="-78"/>
              </a:rPr>
              <a:t> </a:t>
            </a:r>
            <a:r>
              <a:rPr lang="fa-IR" altLang="fa-IR" sz="3200" dirty="0">
                <a:solidFill>
                  <a:schemeClr val="tx1"/>
                </a:solidFill>
                <a:ea typeface="Majalla UI"/>
                <a:cs typeface="B Nazanin" panose="00000400000000000000" pitchFamily="2" charset="-78"/>
              </a:rPr>
              <a:t>تمامي برآوردهايي كه درباره رويداد هاي آتي انجام مي شود ، با احتمال ارتكاب اشتباه همراه است </a:t>
            </a:r>
            <a:r>
              <a:rPr lang="fa-IR" altLang="fa-IR" sz="3200" dirty="0" smtClean="0">
                <a:solidFill>
                  <a:schemeClr val="tx1"/>
                </a:solidFill>
                <a:ea typeface="Majalla UI"/>
                <a:cs typeface="B Nazanin" panose="00000400000000000000" pitchFamily="2" charset="-78"/>
              </a:rPr>
              <a:t>.</a:t>
            </a:r>
          </a:p>
          <a:p>
            <a:pPr algn="just">
              <a:buClr>
                <a:schemeClr val="accent3"/>
              </a:buClr>
              <a:buFont typeface="Wingdings" panose="05000000000000000000" pitchFamily="2" charset="2"/>
              <a:buChar char="q"/>
              <a:defRPr/>
            </a:pPr>
            <a:endParaRPr lang="fa-IR" altLang="fa-IR" sz="700" dirty="0">
              <a:solidFill>
                <a:schemeClr val="tx1"/>
              </a:solidFill>
              <a:ea typeface="Majalla UI"/>
              <a:cs typeface="B Nazanin" panose="00000400000000000000" pitchFamily="2" charset="-78"/>
            </a:endParaRPr>
          </a:p>
          <a:p>
            <a:pPr algn="just">
              <a:buClr>
                <a:schemeClr val="accent3"/>
              </a:buClr>
              <a:buFont typeface="Wingdings" panose="05000000000000000000" pitchFamily="2" charset="2"/>
              <a:buChar char="q"/>
              <a:defRPr/>
            </a:pPr>
            <a:r>
              <a:rPr lang="fa-IR" altLang="fa-IR" sz="3200" dirty="0" smtClean="0">
                <a:solidFill>
                  <a:schemeClr val="tx1"/>
                </a:solidFill>
                <a:ea typeface="Majalla UI"/>
                <a:cs typeface="B Nazanin" panose="00000400000000000000" pitchFamily="2" charset="-78"/>
              </a:rPr>
              <a:t>افزايش </a:t>
            </a:r>
            <a:r>
              <a:rPr lang="fa-IR" altLang="fa-IR" sz="3200" dirty="0">
                <a:solidFill>
                  <a:schemeClr val="tx1"/>
                </a:solidFill>
                <a:ea typeface="Majalla UI"/>
                <a:cs typeface="B Nazanin" panose="00000400000000000000" pitchFamily="2" charset="-78"/>
              </a:rPr>
              <a:t>دقت برآوردهاي قبلي موجب بهبود برآوردهاي جديد مي شود</a:t>
            </a:r>
            <a:r>
              <a:rPr lang="fa-IR" altLang="fa-IR" sz="3200" dirty="0" smtClean="0">
                <a:solidFill>
                  <a:schemeClr val="tx1"/>
                </a:solidFill>
                <a:ea typeface="Majalla UI"/>
                <a:cs typeface="B Nazanin" panose="00000400000000000000" pitchFamily="2" charset="-78"/>
              </a:rPr>
              <a:t>.</a:t>
            </a:r>
          </a:p>
          <a:p>
            <a:pPr algn="just" rtl="1" fontAlgn="auto">
              <a:spcAft>
                <a:spcPts val="0"/>
              </a:spcAft>
              <a:buClr>
                <a:schemeClr val="accent3"/>
              </a:buClr>
              <a:buFont typeface="Wingdings" panose="05000000000000000000" pitchFamily="2" charset="2"/>
              <a:buChar char="q"/>
              <a:defRPr/>
            </a:pPr>
            <a:endParaRPr lang="fa-IR" sz="3600" b="1" dirty="0" smtClean="0">
              <a:solidFill>
                <a:schemeClr val="tx1"/>
              </a:solidFill>
              <a:latin typeface="+mj-lt"/>
              <a:ea typeface="+mj-ea"/>
              <a:cs typeface="B Nazanin" pitchFamily="2" charset="-78"/>
            </a:endParaRPr>
          </a:p>
        </p:txBody>
      </p:sp>
      <p:grpSp>
        <p:nvGrpSpPr>
          <p:cNvPr id="6" name="Group 5"/>
          <p:cNvGrpSpPr/>
          <p:nvPr/>
        </p:nvGrpSpPr>
        <p:grpSpPr>
          <a:xfrm>
            <a:off x="3353516" y="1641790"/>
            <a:ext cx="8128000" cy="1216800"/>
            <a:chOff x="0" y="19586"/>
            <a:chExt cx="8128000" cy="1216800"/>
          </a:xfrm>
          <a:scene3d>
            <a:camera prst="orthographicFront"/>
            <a:lightRig rig="threePt" dir="t">
              <a:rot lat="0" lon="0" rev="7500000"/>
            </a:lightRig>
          </a:scene3d>
        </p:grpSpPr>
        <p:sp>
          <p:nvSpPr>
            <p:cNvPr id="7" name="Rounded Rectangle 6"/>
            <p:cNvSpPr/>
            <p:nvPr/>
          </p:nvSpPr>
          <p:spPr>
            <a:xfrm>
              <a:off x="0" y="19586"/>
              <a:ext cx="8128000" cy="1216800"/>
            </a:xfrm>
            <a:prstGeom prst="roundRect">
              <a:avLst/>
            </a:prstGeom>
            <a:sp3d prstMaterial="plastic">
              <a:bevelT w="127000" h="25400" prst="relaxedInset"/>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8" name="Rounded Rectangle 4"/>
            <p:cNvSpPr txBox="1"/>
            <p:nvPr/>
          </p:nvSpPr>
          <p:spPr>
            <a:xfrm>
              <a:off x="59399" y="78985"/>
              <a:ext cx="8009202" cy="109800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37160" tIns="137160" rIns="137160" bIns="137160" numCol="1" spcCol="1270" anchor="ctr" anchorCtr="0">
              <a:noAutofit/>
            </a:bodyPr>
            <a:lstStyle/>
            <a:p>
              <a:pPr marL="274320" indent="-274320" algn="just" rtl="1">
                <a:buClr>
                  <a:schemeClr val="accent3"/>
                </a:buClr>
                <a:defRPr/>
              </a:pPr>
              <a:r>
                <a:rPr lang="fa-IR" sz="3600" b="1" dirty="0">
                  <a:solidFill>
                    <a:schemeClr val="bg1"/>
                  </a:solidFill>
                  <a:cs typeface="B Nazanin" pitchFamily="2" charset="-78"/>
                </a:rPr>
                <a:t>5- ارزيابي مجدد پروژه ها پس از </a:t>
              </a:r>
              <a:r>
                <a:rPr lang="fa-IR" sz="3600" b="1" dirty="0" smtClean="0">
                  <a:solidFill>
                    <a:schemeClr val="bg1"/>
                  </a:solidFill>
                  <a:cs typeface="B Nazanin" pitchFamily="2" charset="-78"/>
                </a:rPr>
                <a:t>تصويب:</a:t>
              </a:r>
              <a:endParaRPr lang="en-US" sz="3600" b="1" dirty="0">
                <a:solidFill>
                  <a:schemeClr val="bg1"/>
                </a:solidFill>
                <a:cs typeface="B Nazanin" pitchFamily="2" charset="-78"/>
              </a:endParaRPr>
            </a:p>
          </p:txBody>
        </p:sp>
      </p:grpSp>
    </p:spTree>
    <p:extLst>
      <p:ext uri="{BB962C8B-B14F-4D97-AF65-F5344CB8AC3E}">
        <p14:creationId xmlns:p14="http://schemas.microsoft.com/office/powerpoint/2010/main" val="2797315698"/>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9256" y="405169"/>
            <a:ext cx="9765965" cy="972870"/>
          </a:xfrm>
        </p:spPr>
        <p:txBody>
          <a:bodyPr>
            <a:noAutofit/>
          </a:bodyPr>
          <a:lstStyle/>
          <a:p>
            <a:pPr algn="r"/>
            <a:r>
              <a:rPr lang="fa-IR" sz="4000" b="1" dirty="0" smtClean="0">
                <a:effectLst>
                  <a:glow rad="228600">
                    <a:schemeClr val="accent1">
                      <a:satMod val="175000"/>
                      <a:alpha val="40000"/>
                    </a:schemeClr>
                  </a:glow>
                </a:effectLst>
                <a:cs typeface="B Nazanin" panose="00000400000000000000" pitchFamily="2" charset="-78"/>
              </a:rPr>
              <a:t>آشنایی با برخی از اصلاحات در بودجه بندی سرمایه ای:</a:t>
            </a:r>
            <a:endParaRPr lang="fa-IR" sz="4000" b="1" dirty="0">
              <a:effectLst>
                <a:glow rad="228600">
                  <a:schemeClr val="accent1">
                    <a:satMod val="175000"/>
                    <a:alpha val="40000"/>
                  </a:schemeClr>
                </a:glow>
              </a:effectLst>
              <a:cs typeface="B Nazanin" panose="00000400000000000000" pitchFamily="2" charset="-78"/>
            </a:endParaRPr>
          </a:p>
        </p:txBody>
      </p:sp>
      <p:sp>
        <p:nvSpPr>
          <p:cNvPr id="4" name="TextBox 3"/>
          <p:cNvSpPr txBox="1"/>
          <p:nvPr/>
        </p:nvSpPr>
        <p:spPr>
          <a:xfrm>
            <a:off x="2008455" y="2781837"/>
            <a:ext cx="9856766" cy="2554545"/>
          </a:xfrm>
          <a:prstGeom prst="rect">
            <a:avLst/>
          </a:prstGeom>
          <a:noFill/>
        </p:spPr>
        <p:txBody>
          <a:bodyPr wrap="square" rtlCol="1">
            <a:spAutoFit/>
          </a:bodyPr>
          <a:lstStyle/>
          <a:p>
            <a:pPr marL="457200" indent="-457200" algn="r" rtl="1">
              <a:buFont typeface="Wingdings" panose="05000000000000000000" pitchFamily="2" charset="2"/>
              <a:buChar char="q"/>
            </a:pPr>
            <a:r>
              <a:rPr lang="fa-IR" sz="3200" dirty="0" smtClean="0">
                <a:cs typeface="B Nazanin" panose="00000400000000000000" pitchFamily="2" charset="-78"/>
              </a:rPr>
              <a:t>هزینه تامین مالی هزینه ی سرمایه نیز نامیده می شود.</a:t>
            </a:r>
          </a:p>
          <a:p>
            <a:pPr marL="457200" indent="-457200" algn="r" rtl="1">
              <a:buFont typeface="Wingdings" panose="05000000000000000000" pitchFamily="2" charset="2"/>
              <a:buChar char="q"/>
            </a:pPr>
            <a:r>
              <a:rPr lang="fa-IR" sz="3200" dirty="0" smtClean="0">
                <a:cs typeface="B Nazanin" panose="00000400000000000000" pitchFamily="2" charset="-78"/>
              </a:rPr>
              <a:t>حلقه ارتباطی بین تصمیمات مالی و تصمیمات سرمایه گذاری است.</a:t>
            </a:r>
          </a:p>
          <a:p>
            <a:pPr marL="457200" indent="-457200" algn="r" rtl="1">
              <a:buFont typeface="Wingdings" panose="05000000000000000000" pitchFamily="2" charset="2"/>
              <a:buChar char="q"/>
            </a:pPr>
            <a:r>
              <a:rPr lang="fa-IR" sz="3200" dirty="0" smtClean="0">
                <a:cs typeface="B Nazanin" panose="00000400000000000000" pitchFamily="2" charset="-78"/>
              </a:rPr>
              <a:t>از آنجایی که وجوه در دسترس برای اجرای یک پروه از منابع متعدد از قبیل استقراض از سیستم بانکی ، انتشار اوراق مشارکت ، انتشار سهام ممتاز یا عادی و استفاده از سود انباشته تامین می شود</a:t>
            </a:r>
          </a:p>
        </p:txBody>
      </p:sp>
      <p:grpSp>
        <p:nvGrpSpPr>
          <p:cNvPr id="5" name="Group 4"/>
          <p:cNvGrpSpPr/>
          <p:nvPr/>
        </p:nvGrpSpPr>
        <p:grpSpPr>
          <a:xfrm>
            <a:off x="7340957" y="1635617"/>
            <a:ext cx="4524263" cy="888642"/>
            <a:chOff x="0" y="19586"/>
            <a:chExt cx="8128000" cy="1216800"/>
          </a:xfrm>
          <a:scene3d>
            <a:camera prst="orthographicFront"/>
            <a:lightRig rig="threePt" dir="t">
              <a:rot lat="0" lon="0" rev="7500000"/>
            </a:lightRig>
          </a:scene3d>
        </p:grpSpPr>
        <p:sp>
          <p:nvSpPr>
            <p:cNvPr id="6" name="Rounded Rectangle 5"/>
            <p:cNvSpPr/>
            <p:nvPr/>
          </p:nvSpPr>
          <p:spPr>
            <a:xfrm>
              <a:off x="0" y="19586"/>
              <a:ext cx="8128000" cy="1216800"/>
            </a:xfrm>
            <a:prstGeom prst="roundRect">
              <a:avLst/>
            </a:prstGeom>
            <a:sp3d prstMaterial="plastic">
              <a:bevelT w="127000" h="25400" prst="relaxedInset"/>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7" name="Rounded Rectangle 4"/>
            <p:cNvSpPr txBox="1"/>
            <p:nvPr/>
          </p:nvSpPr>
          <p:spPr>
            <a:xfrm>
              <a:off x="59399" y="78985"/>
              <a:ext cx="8009202" cy="109800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37160" tIns="137160" rIns="137160" bIns="137160" numCol="1" spcCol="1270" anchor="ctr" anchorCtr="0">
              <a:noAutofit/>
            </a:bodyPr>
            <a:lstStyle/>
            <a:p>
              <a:pPr marL="274320" indent="-274320" algn="just" rtl="1">
                <a:buClr>
                  <a:schemeClr val="accent3"/>
                </a:buClr>
                <a:defRPr/>
              </a:pPr>
              <a:r>
                <a:rPr lang="fa-IR" sz="3600" b="1" dirty="0" smtClean="0">
                  <a:solidFill>
                    <a:schemeClr val="bg1"/>
                  </a:solidFill>
                  <a:cs typeface="B Nazanin" pitchFamily="2" charset="-78"/>
                </a:rPr>
                <a:t>1. هزینه تامین مالی:</a:t>
              </a:r>
              <a:endParaRPr lang="en-US" sz="3600" b="1" dirty="0">
                <a:solidFill>
                  <a:schemeClr val="bg1"/>
                </a:solidFill>
                <a:cs typeface="B Nazanin" pitchFamily="2" charset="-78"/>
              </a:endParaRPr>
            </a:p>
          </p:txBody>
        </p:sp>
      </p:grpSp>
    </p:spTree>
    <p:extLst>
      <p:ext uri="{BB962C8B-B14F-4D97-AF65-F5344CB8AC3E}">
        <p14:creationId xmlns:p14="http://schemas.microsoft.com/office/powerpoint/2010/main" val="4237864460"/>
      </p:ext>
    </p:extLst>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9256" y="405169"/>
            <a:ext cx="9765965" cy="972870"/>
          </a:xfrm>
        </p:spPr>
        <p:txBody>
          <a:bodyPr>
            <a:noAutofit/>
          </a:bodyPr>
          <a:lstStyle/>
          <a:p>
            <a:pPr algn="r"/>
            <a:r>
              <a:rPr lang="fa-IR" sz="4000" b="1" dirty="0" smtClean="0">
                <a:effectLst>
                  <a:glow rad="228600">
                    <a:schemeClr val="accent1">
                      <a:satMod val="175000"/>
                      <a:alpha val="40000"/>
                    </a:schemeClr>
                  </a:glow>
                </a:effectLst>
                <a:cs typeface="B Nazanin" panose="00000400000000000000" pitchFamily="2" charset="-78"/>
              </a:rPr>
              <a:t>آشنایی با برخی از اصلاحات در بودجه بندی سرمایه ای:</a:t>
            </a:r>
            <a:endParaRPr lang="fa-IR" sz="4000" b="1" dirty="0">
              <a:effectLst>
                <a:glow rad="228600">
                  <a:schemeClr val="accent1">
                    <a:satMod val="175000"/>
                    <a:alpha val="40000"/>
                  </a:schemeClr>
                </a:glow>
              </a:effectLst>
              <a:cs typeface="B Nazanin" panose="00000400000000000000" pitchFamily="2" charset="-78"/>
            </a:endParaRPr>
          </a:p>
        </p:txBody>
      </p:sp>
      <p:sp>
        <p:nvSpPr>
          <p:cNvPr id="4" name="TextBox 3"/>
          <p:cNvSpPr txBox="1"/>
          <p:nvPr/>
        </p:nvSpPr>
        <p:spPr>
          <a:xfrm>
            <a:off x="2008455" y="2781837"/>
            <a:ext cx="9856766" cy="1569660"/>
          </a:xfrm>
          <a:prstGeom prst="rect">
            <a:avLst/>
          </a:prstGeom>
          <a:noFill/>
        </p:spPr>
        <p:txBody>
          <a:bodyPr wrap="square" rtlCol="1">
            <a:spAutoFit/>
          </a:bodyPr>
          <a:lstStyle/>
          <a:p>
            <a:pPr marL="457200" indent="-457200" algn="r" rtl="1">
              <a:buFont typeface="Wingdings" panose="05000000000000000000" pitchFamily="2" charset="2"/>
              <a:buChar char="q"/>
            </a:pPr>
            <a:r>
              <a:rPr lang="fa-IR" sz="3200" dirty="0" smtClean="0">
                <a:cs typeface="B Nazanin" panose="00000400000000000000" pitchFamily="2" charset="-78"/>
              </a:rPr>
              <a:t>اگر مبلغ معینی پول در حال حاضر دریافت شود، ارزش آن بیشتر از همان مبلغ پولی است که در آینده دریافت می گردد، زیرا</a:t>
            </a:r>
            <a:br>
              <a:rPr lang="fa-IR" sz="3200" dirty="0" smtClean="0">
                <a:cs typeface="B Nazanin" panose="00000400000000000000" pitchFamily="2" charset="-78"/>
              </a:rPr>
            </a:br>
            <a:r>
              <a:rPr lang="fa-IR" sz="3200" dirty="0" smtClean="0">
                <a:cs typeface="B Nazanin" panose="00000400000000000000" pitchFamily="2" charset="-78"/>
              </a:rPr>
              <a:t>پول موجود را می توان سرمایه گذاری کرد و بازده مناسبی به دست بیاوریم</a:t>
            </a:r>
          </a:p>
        </p:txBody>
      </p:sp>
      <p:grpSp>
        <p:nvGrpSpPr>
          <p:cNvPr id="5" name="Group 4"/>
          <p:cNvGrpSpPr/>
          <p:nvPr/>
        </p:nvGrpSpPr>
        <p:grpSpPr>
          <a:xfrm>
            <a:off x="7340957" y="1635617"/>
            <a:ext cx="4524263" cy="888642"/>
            <a:chOff x="0" y="19586"/>
            <a:chExt cx="8128000" cy="1216800"/>
          </a:xfrm>
          <a:scene3d>
            <a:camera prst="orthographicFront"/>
            <a:lightRig rig="threePt" dir="t">
              <a:rot lat="0" lon="0" rev="7500000"/>
            </a:lightRig>
          </a:scene3d>
        </p:grpSpPr>
        <p:sp>
          <p:nvSpPr>
            <p:cNvPr id="6" name="Rounded Rectangle 5"/>
            <p:cNvSpPr/>
            <p:nvPr/>
          </p:nvSpPr>
          <p:spPr>
            <a:xfrm>
              <a:off x="0" y="19586"/>
              <a:ext cx="8128000" cy="1216800"/>
            </a:xfrm>
            <a:prstGeom prst="roundRect">
              <a:avLst/>
            </a:prstGeom>
            <a:sp3d prstMaterial="plastic">
              <a:bevelT w="127000" h="25400" prst="relaxedInset"/>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7" name="Rounded Rectangle 4"/>
            <p:cNvSpPr txBox="1"/>
            <p:nvPr/>
          </p:nvSpPr>
          <p:spPr>
            <a:xfrm>
              <a:off x="59399" y="78985"/>
              <a:ext cx="8009202" cy="109800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37160" tIns="137160" rIns="137160" bIns="137160" numCol="1" spcCol="1270" anchor="ctr" anchorCtr="0">
              <a:noAutofit/>
            </a:bodyPr>
            <a:lstStyle/>
            <a:p>
              <a:pPr marL="274320" indent="-274320" algn="just" rtl="1">
                <a:buClr>
                  <a:schemeClr val="accent3"/>
                </a:buClr>
                <a:defRPr/>
              </a:pPr>
              <a:r>
                <a:rPr lang="fa-IR" sz="3600" b="1" dirty="0" smtClean="0">
                  <a:solidFill>
                    <a:schemeClr val="bg1"/>
                  </a:solidFill>
                  <a:cs typeface="B Nazanin" pitchFamily="2" charset="-78"/>
                </a:rPr>
                <a:t>2. ارزش زمانی پول:</a:t>
              </a:r>
              <a:endParaRPr lang="en-US" sz="3600" b="1" dirty="0">
                <a:solidFill>
                  <a:schemeClr val="bg1"/>
                </a:solidFill>
                <a:cs typeface="B Nazanin" pitchFamily="2" charset="-78"/>
              </a:endParaRPr>
            </a:p>
          </p:txBody>
        </p:sp>
      </p:grpSp>
    </p:spTree>
    <p:extLst>
      <p:ext uri="{BB962C8B-B14F-4D97-AF65-F5344CB8AC3E}">
        <p14:creationId xmlns:p14="http://schemas.microsoft.com/office/powerpoint/2010/main" val="3117500660"/>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9256" y="405169"/>
            <a:ext cx="9765965" cy="972870"/>
          </a:xfrm>
        </p:spPr>
        <p:txBody>
          <a:bodyPr>
            <a:noAutofit/>
          </a:bodyPr>
          <a:lstStyle/>
          <a:p>
            <a:pPr algn="r"/>
            <a:r>
              <a:rPr lang="fa-IR" sz="4000" b="1" dirty="0" smtClean="0">
                <a:effectLst>
                  <a:glow rad="228600">
                    <a:schemeClr val="accent1">
                      <a:satMod val="175000"/>
                      <a:alpha val="40000"/>
                    </a:schemeClr>
                  </a:glow>
                </a:effectLst>
                <a:cs typeface="B Nazanin" panose="00000400000000000000" pitchFamily="2" charset="-78"/>
              </a:rPr>
              <a:t>آشنایی با برخی از اصلاحات در بودجه بندی سرمایه ای:</a:t>
            </a:r>
            <a:endParaRPr lang="fa-IR" sz="4000" b="1" dirty="0">
              <a:effectLst>
                <a:glow rad="228600">
                  <a:schemeClr val="accent1">
                    <a:satMod val="175000"/>
                    <a:alpha val="40000"/>
                  </a:schemeClr>
                </a:glow>
              </a:effectLst>
              <a:cs typeface="B Nazanin" panose="00000400000000000000" pitchFamily="2" charset="-78"/>
            </a:endParaRPr>
          </a:p>
        </p:txBody>
      </p:sp>
      <p:sp>
        <p:nvSpPr>
          <p:cNvPr id="4" name="TextBox 3"/>
          <p:cNvSpPr txBox="1"/>
          <p:nvPr/>
        </p:nvSpPr>
        <p:spPr>
          <a:xfrm>
            <a:off x="2008455" y="2781837"/>
            <a:ext cx="9856766" cy="2062103"/>
          </a:xfrm>
          <a:prstGeom prst="rect">
            <a:avLst/>
          </a:prstGeom>
          <a:noFill/>
        </p:spPr>
        <p:txBody>
          <a:bodyPr wrap="square" rtlCol="1">
            <a:spAutoFit/>
          </a:bodyPr>
          <a:lstStyle/>
          <a:p>
            <a:pPr algn="r" rtl="1"/>
            <a:r>
              <a:rPr lang="fa-IR" sz="3200" dirty="0" smtClean="0">
                <a:cs typeface="B Nazanin" panose="00000400000000000000" pitchFamily="2" charset="-78"/>
              </a:rPr>
              <a:t>با ذکر یک مثال ساده موضوع فوق را شرح می دهیم:</a:t>
            </a:r>
          </a:p>
          <a:p>
            <a:pPr algn="r" rtl="1"/>
            <a:r>
              <a:rPr lang="fa-IR" sz="3200" dirty="0" smtClean="0">
                <a:cs typeface="B Nazanin" panose="00000400000000000000" pitchFamily="2" charset="-78"/>
              </a:rPr>
              <a:t>شخصی دارای 1.000 ریال می باشد و می خواهد بداند که با نرخ بازده مورد انتظار 12% ارزش فعلی ان در 2سال اینده چه قدر می باشد؟</a:t>
            </a:r>
          </a:p>
          <a:p>
            <a:pPr algn="r" rtl="1"/>
            <a:r>
              <a:rPr lang="fa-IR" sz="3200" dirty="0" smtClean="0">
                <a:cs typeface="B Nazanin" panose="00000400000000000000" pitchFamily="2" charset="-78"/>
              </a:rPr>
              <a:t>مطلوب است: ارزش فعلی مشخص در آینده</a:t>
            </a:r>
          </a:p>
        </p:txBody>
      </p:sp>
      <p:grpSp>
        <p:nvGrpSpPr>
          <p:cNvPr id="5" name="Group 4"/>
          <p:cNvGrpSpPr/>
          <p:nvPr/>
        </p:nvGrpSpPr>
        <p:grpSpPr>
          <a:xfrm>
            <a:off x="4997003" y="1635617"/>
            <a:ext cx="6868218" cy="888642"/>
            <a:chOff x="0" y="19586"/>
            <a:chExt cx="8128000" cy="1216800"/>
          </a:xfrm>
          <a:scene3d>
            <a:camera prst="orthographicFront"/>
            <a:lightRig rig="threePt" dir="t">
              <a:rot lat="0" lon="0" rev="7500000"/>
            </a:lightRig>
          </a:scene3d>
        </p:grpSpPr>
        <p:sp>
          <p:nvSpPr>
            <p:cNvPr id="6" name="Rounded Rectangle 5"/>
            <p:cNvSpPr/>
            <p:nvPr/>
          </p:nvSpPr>
          <p:spPr>
            <a:xfrm>
              <a:off x="0" y="19586"/>
              <a:ext cx="8128000" cy="1216800"/>
            </a:xfrm>
            <a:prstGeom prst="roundRect">
              <a:avLst/>
            </a:prstGeom>
            <a:sp3d prstMaterial="plastic">
              <a:bevelT w="127000" h="25400" prst="relaxedInset"/>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7" name="Rounded Rectangle 4"/>
            <p:cNvSpPr txBox="1"/>
            <p:nvPr/>
          </p:nvSpPr>
          <p:spPr>
            <a:xfrm>
              <a:off x="59399" y="78985"/>
              <a:ext cx="8009202" cy="1098003"/>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37160" tIns="137160" rIns="137160" bIns="137160" numCol="1" spcCol="1270" anchor="ctr" anchorCtr="0">
              <a:noAutofit/>
            </a:bodyPr>
            <a:lstStyle/>
            <a:p>
              <a:pPr marL="274320" indent="-274320" algn="just" rtl="1">
                <a:buClr>
                  <a:schemeClr val="accent3"/>
                </a:buClr>
                <a:defRPr/>
              </a:pPr>
              <a:r>
                <a:rPr lang="fa-IR" sz="3600" b="1" dirty="0" smtClean="0">
                  <a:solidFill>
                    <a:schemeClr val="bg1"/>
                  </a:solidFill>
                  <a:cs typeface="B Nazanin" pitchFamily="2" charset="-78"/>
                </a:rPr>
                <a:t>3. ارزش فعلی مبلغی مشخص در آینده:</a:t>
              </a:r>
              <a:endParaRPr lang="en-US" sz="3600" b="1" dirty="0">
                <a:solidFill>
                  <a:schemeClr val="bg1"/>
                </a:solidFill>
                <a:cs typeface="B Nazanin" pitchFamily="2" charset="-78"/>
              </a:endParaRPr>
            </a:p>
          </p:txBody>
        </p:sp>
      </p:grpSp>
      <mc:AlternateContent xmlns:mc="http://schemas.openxmlformats.org/markup-compatibility/2006" xmlns:a14="http://schemas.microsoft.com/office/drawing/2010/main">
        <mc:Choice Requires="a14">
          <p:sp>
            <p:nvSpPr>
              <p:cNvPr id="8" name="TextBox 7"/>
              <p:cNvSpPr txBox="1"/>
              <p:nvPr/>
            </p:nvSpPr>
            <p:spPr>
              <a:xfrm>
                <a:off x="2099256" y="4919729"/>
                <a:ext cx="3303790" cy="1057021"/>
              </a:xfrm>
              <a:prstGeom prst="rect">
                <a:avLst/>
              </a:prstGeom>
              <a:noFill/>
            </p:spPr>
            <p:txBody>
              <a:bodyPr wrap="none" lIns="0" tIns="0" rIns="0" bIns="0" rtlCol="1">
                <a:spAutoFit/>
              </a:bodyPr>
              <a:lstStyle/>
              <a:p>
                <a14:m>
                  <m:oMath xmlns:m="http://schemas.openxmlformats.org/officeDocument/2006/math">
                    <m:r>
                      <a:rPr lang="en-US" sz="3600" b="0" i="1" smtClean="0">
                        <a:latin typeface="Cambria Math" panose="02040503050406030204" pitchFamily="18" charset="0"/>
                      </a:rPr>
                      <m:t>𝑝𝑣</m:t>
                    </m:r>
                    <m:r>
                      <a:rPr lang="en-US" sz="3600" b="0" i="1" smtClean="0">
                        <a:latin typeface="Cambria Math" panose="02040503050406030204" pitchFamily="18" charset="0"/>
                      </a:rPr>
                      <m:t>=</m:t>
                    </m:r>
                    <m:r>
                      <a:rPr lang="en-US" sz="3600" b="0" i="1" smtClean="0">
                        <a:latin typeface="Cambria Math" panose="02040503050406030204" pitchFamily="18" charset="0"/>
                      </a:rPr>
                      <m:t>𝑠</m:t>
                    </m:r>
                    <m:d>
                      <m:dPr>
                        <m:begChr m:val="{"/>
                        <m:endChr m:val="}"/>
                        <m:ctrlPr>
                          <a:rPr lang="en-US" sz="3600" b="0" i="1" smtClean="0">
                            <a:latin typeface="Cambria Math"/>
                          </a:rPr>
                        </m:ctrlPr>
                      </m:dPr>
                      <m:e>
                        <m:f>
                          <m:fPr>
                            <m:ctrlPr>
                              <a:rPr lang="en-US" sz="3600" b="0" i="1" smtClean="0">
                                <a:latin typeface="Cambria Math"/>
                              </a:rPr>
                            </m:ctrlPr>
                          </m:fPr>
                          <m:num>
                            <m:r>
                              <m:rPr>
                                <m:nor/>
                              </m:rPr>
                              <a:rPr lang="fa-IR" sz="3600" b="0" i="0" smtClean="0">
                                <a:latin typeface="Cambria Math" panose="02040503050406030204" pitchFamily="18" charset="0"/>
                              </a:rPr>
                              <m:t>1</m:t>
                            </m:r>
                          </m:num>
                          <m:den>
                            <m:sSup>
                              <m:sSupPr>
                                <m:ctrlPr>
                                  <a:rPr lang="en-US" sz="3600" b="0" i="1" smtClean="0">
                                    <a:latin typeface="Cambria Math"/>
                                  </a:rPr>
                                </m:ctrlPr>
                              </m:sSupPr>
                              <m:e>
                                <m:d>
                                  <m:dPr>
                                    <m:ctrlPr>
                                      <a:rPr lang="en-US" sz="3600" b="0" i="1" smtClean="0">
                                        <a:latin typeface="Cambria Math"/>
                                      </a:rPr>
                                    </m:ctrlPr>
                                  </m:dPr>
                                  <m:e>
                                    <m:r>
                                      <m:rPr>
                                        <m:nor/>
                                      </m:rPr>
                                      <a:rPr lang="fa-IR" sz="3600" b="0" i="0" smtClean="0">
                                        <a:latin typeface="Cambria Math" panose="02040503050406030204" pitchFamily="18" charset="0"/>
                                      </a:rPr>
                                      <m:t>1</m:t>
                                    </m:r>
                                    <m:r>
                                      <m:rPr>
                                        <m:nor/>
                                      </m:rPr>
                                      <a:rPr lang="fa-IR" sz="3600" b="0" i="0" smtClean="0">
                                        <a:latin typeface="Cambria Math" panose="02040503050406030204" pitchFamily="18" charset="0"/>
                                      </a:rPr>
                                      <m:t>+</m:t>
                                    </m:r>
                                    <m:r>
                                      <m:rPr>
                                        <m:nor/>
                                      </m:rPr>
                                      <a:rPr lang="en-US" sz="3600" b="0" i="0" smtClean="0">
                                        <a:latin typeface="Cambria Math" panose="02040503050406030204" pitchFamily="18" charset="0"/>
                                      </a:rPr>
                                      <m:t>i</m:t>
                                    </m:r>
                                  </m:e>
                                </m:d>
                              </m:e>
                              <m:sup>
                                <m:r>
                                  <a:rPr lang="en-US" sz="3600" b="0" i="1" smtClean="0">
                                    <a:latin typeface="Cambria Math" panose="02040503050406030204" pitchFamily="18" charset="0"/>
                                  </a:rPr>
                                  <m:t>𝑛</m:t>
                                </m:r>
                              </m:sup>
                            </m:sSup>
                          </m:den>
                        </m:f>
                      </m:e>
                    </m:d>
                  </m:oMath>
                </a14:m>
                <a:r>
                  <a:rPr lang="en-US" sz="3600" dirty="0" smtClean="0"/>
                  <a:t>=</a:t>
                </a:r>
                <a:endParaRPr lang="fa-IR" sz="3600" dirty="0"/>
              </a:p>
            </p:txBody>
          </p:sp>
        </mc:Choice>
        <mc:Fallback xmlns="">
          <p:sp>
            <p:nvSpPr>
              <p:cNvPr id="8" name="TextBox 7"/>
              <p:cNvSpPr txBox="1">
                <a:spLocks noRot="1" noChangeAspect="1" noMove="1" noResize="1" noEditPoints="1" noAdjustHandles="1" noChangeArrowheads="1" noChangeShapeType="1" noTextEdit="1"/>
              </p:cNvSpPr>
              <p:nvPr/>
            </p:nvSpPr>
            <p:spPr>
              <a:xfrm>
                <a:off x="2099256" y="4919729"/>
                <a:ext cx="3303790" cy="1057021"/>
              </a:xfrm>
              <a:prstGeom prst="rect">
                <a:avLst/>
              </a:prstGeom>
              <a:blipFill>
                <a:blip r:embed="rId2"/>
                <a:stretch>
                  <a:fillRect r="-7380"/>
                </a:stretch>
              </a:blipFill>
            </p:spPr>
            <p:txBody>
              <a:bodyPr/>
              <a:lstStyle/>
              <a:p>
                <a:r>
                  <a:rPr lang="fa-IR">
                    <a:noFill/>
                  </a:rPr>
                  <a:t> </a:t>
                </a:r>
              </a:p>
            </p:txBody>
          </p:sp>
        </mc:Fallback>
      </mc:AlternateContent>
      <p:sp>
        <p:nvSpPr>
          <p:cNvPr id="9" name="TextBox 8"/>
          <p:cNvSpPr txBox="1"/>
          <p:nvPr/>
        </p:nvSpPr>
        <p:spPr>
          <a:xfrm>
            <a:off x="7572777" y="5001674"/>
            <a:ext cx="4242252" cy="954107"/>
          </a:xfrm>
          <a:prstGeom prst="rect">
            <a:avLst/>
          </a:prstGeom>
          <a:noFill/>
        </p:spPr>
        <p:txBody>
          <a:bodyPr wrap="square" rtlCol="1">
            <a:spAutoFit/>
          </a:bodyPr>
          <a:lstStyle/>
          <a:p>
            <a:pPr algn="r"/>
            <a:r>
              <a:rPr lang="fa-IR" sz="2800" b="1" dirty="0" smtClean="0">
                <a:cs typeface="B Nazanin" panose="00000400000000000000" pitchFamily="2" charset="-78"/>
              </a:rPr>
              <a:t>ارزش فعلی وجه نقد</a:t>
            </a:r>
            <a:r>
              <a:rPr lang="en-US" sz="2800" b="1" dirty="0" smtClean="0">
                <a:cs typeface="B Nazanin" panose="00000400000000000000" pitchFamily="2" charset="-78"/>
              </a:rPr>
              <a:t> :</a:t>
            </a:r>
            <a:r>
              <a:rPr lang="en-US" sz="2800" b="1" dirty="0" err="1" smtClean="0">
                <a:cs typeface="B Nazanin" panose="00000400000000000000" pitchFamily="2" charset="-78"/>
              </a:rPr>
              <a:t>Pv</a:t>
            </a:r>
            <a:endParaRPr lang="en-US" sz="2800" b="1" dirty="0">
              <a:cs typeface="B Nazanin" panose="00000400000000000000" pitchFamily="2" charset="-78"/>
            </a:endParaRPr>
          </a:p>
          <a:p>
            <a:pPr algn="r"/>
            <a:r>
              <a:rPr lang="fa-IR" sz="2800" b="1" dirty="0" smtClean="0">
                <a:cs typeface="B Nazanin" panose="00000400000000000000" pitchFamily="2" charset="-78"/>
              </a:rPr>
              <a:t>مبلغ وجه نقد معین در آینده </a:t>
            </a:r>
            <a:r>
              <a:rPr lang="en-US" sz="2800" b="1" dirty="0" smtClean="0">
                <a:cs typeface="B Nazanin" panose="00000400000000000000" pitchFamily="2" charset="-78"/>
              </a:rPr>
              <a:t> :s</a:t>
            </a:r>
            <a:endParaRPr lang="fa-IR" sz="2800" b="1" dirty="0">
              <a:cs typeface="B Nazanin" panose="00000400000000000000" pitchFamily="2" charset="-78"/>
            </a:endParaRPr>
          </a:p>
        </p:txBody>
      </p:sp>
    </p:spTree>
    <p:extLst>
      <p:ext uri="{BB962C8B-B14F-4D97-AF65-F5344CB8AC3E}">
        <p14:creationId xmlns:p14="http://schemas.microsoft.com/office/powerpoint/2010/main" val="1607952491"/>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9256" y="405169"/>
            <a:ext cx="9765965" cy="972870"/>
          </a:xfrm>
        </p:spPr>
        <p:txBody>
          <a:bodyPr>
            <a:noAutofit/>
          </a:bodyPr>
          <a:lstStyle/>
          <a:p>
            <a:pPr algn="r"/>
            <a:r>
              <a:rPr lang="fa-IR" sz="4000" b="1" dirty="0" smtClean="0">
                <a:effectLst>
                  <a:glow rad="228600">
                    <a:schemeClr val="accent1">
                      <a:satMod val="175000"/>
                      <a:alpha val="40000"/>
                    </a:schemeClr>
                  </a:glow>
                </a:effectLst>
                <a:cs typeface="B Nazanin" panose="00000400000000000000" pitchFamily="2" charset="-78"/>
              </a:rPr>
              <a:t>آشنایی با برخی از اصلاحات در بودجه بندی سرمایه ای:</a:t>
            </a:r>
            <a:endParaRPr lang="fa-IR" sz="4000" b="1" dirty="0">
              <a:effectLst>
                <a:glow rad="228600">
                  <a:schemeClr val="accent1">
                    <a:satMod val="175000"/>
                    <a:alpha val="40000"/>
                  </a:schemeClr>
                </a:glow>
              </a:effectLst>
              <a:cs typeface="B Nazanin" panose="00000400000000000000" pitchFamily="2" charset="-78"/>
            </a:endParaRPr>
          </a:p>
        </p:txBody>
      </p:sp>
      <p:sp>
        <p:nvSpPr>
          <p:cNvPr id="4" name="TextBox 3"/>
          <p:cNvSpPr txBox="1"/>
          <p:nvPr/>
        </p:nvSpPr>
        <p:spPr>
          <a:xfrm>
            <a:off x="2008455" y="2781837"/>
            <a:ext cx="9856766" cy="1077218"/>
          </a:xfrm>
          <a:prstGeom prst="rect">
            <a:avLst/>
          </a:prstGeom>
          <a:noFill/>
        </p:spPr>
        <p:txBody>
          <a:bodyPr wrap="square" rtlCol="1">
            <a:spAutoFit/>
          </a:bodyPr>
          <a:lstStyle/>
          <a:p>
            <a:pPr algn="r" rtl="1"/>
            <a:r>
              <a:rPr lang="fa-IR" sz="3200" dirty="0" smtClean="0">
                <a:cs typeface="B Nazanin" panose="00000400000000000000" pitchFamily="2" charset="-78"/>
              </a:rPr>
              <a:t>ارزش فعلی مجموعه ای از مبالغ که قرار است در طول زمانی معین در آینده دریافت شود.</a:t>
            </a:r>
          </a:p>
        </p:txBody>
      </p:sp>
      <p:grpSp>
        <p:nvGrpSpPr>
          <p:cNvPr id="5" name="Group 4"/>
          <p:cNvGrpSpPr/>
          <p:nvPr/>
        </p:nvGrpSpPr>
        <p:grpSpPr>
          <a:xfrm>
            <a:off x="4997003" y="1635617"/>
            <a:ext cx="6868218" cy="888642"/>
            <a:chOff x="0" y="19586"/>
            <a:chExt cx="8128000" cy="1216800"/>
          </a:xfrm>
          <a:scene3d>
            <a:camera prst="orthographicFront"/>
            <a:lightRig rig="threePt" dir="t">
              <a:rot lat="0" lon="0" rev="7500000"/>
            </a:lightRig>
          </a:scene3d>
        </p:grpSpPr>
        <p:sp>
          <p:nvSpPr>
            <p:cNvPr id="6" name="Rounded Rectangle 5"/>
            <p:cNvSpPr/>
            <p:nvPr/>
          </p:nvSpPr>
          <p:spPr>
            <a:xfrm>
              <a:off x="0" y="19586"/>
              <a:ext cx="8128000" cy="1216800"/>
            </a:xfrm>
            <a:prstGeom prst="roundRect">
              <a:avLst/>
            </a:prstGeom>
            <a:sp3d prstMaterial="plastic">
              <a:bevelT w="127000" h="25400" prst="relaxedInset"/>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7" name="Rounded Rectangle 4"/>
            <p:cNvSpPr txBox="1"/>
            <p:nvPr/>
          </p:nvSpPr>
          <p:spPr>
            <a:xfrm>
              <a:off x="59399" y="78985"/>
              <a:ext cx="8009202" cy="1098003"/>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37160" tIns="137160" rIns="137160" bIns="137160" numCol="1" spcCol="1270" anchor="ctr" anchorCtr="0">
              <a:noAutofit/>
            </a:bodyPr>
            <a:lstStyle/>
            <a:p>
              <a:pPr marL="274320" indent="-274320" algn="just" rtl="1">
                <a:buClr>
                  <a:schemeClr val="accent3"/>
                </a:buClr>
                <a:defRPr/>
              </a:pPr>
              <a:r>
                <a:rPr lang="fa-IR" sz="3600" b="1" dirty="0" smtClean="0">
                  <a:solidFill>
                    <a:schemeClr val="bg1"/>
                  </a:solidFill>
                  <a:cs typeface="B Nazanin" pitchFamily="2" charset="-78"/>
                </a:rPr>
                <a:t>4. ارزش فعلی اقساط مساوی:</a:t>
              </a:r>
              <a:endParaRPr lang="en-US" sz="3600" b="1" dirty="0">
                <a:solidFill>
                  <a:schemeClr val="bg1"/>
                </a:solidFill>
                <a:cs typeface="B Nazanin" pitchFamily="2" charset="-78"/>
              </a:endParaRPr>
            </a:p>
          </p:txBody>
        </p:sp>
      </p:grpSp>
      <mc:AlternateContent xmlns:mc="http://schemas.openxmlformats.org/markup-compatibility/2006" xmlns:a14="http://schemas.microsoft.com/office/drawing/2010/main">
        <mc:Choice Requires="a14">
          <p:sp>
            <p:nvSpPr>
              <p:cNvPr id="3" name="TextBox 2"/>
              <p:cNvSpPr txBox="1"/>
              <p:nvPr/>
            </p:nvSpPr>
            <p:spPr>
              <a:xfrm>
                <a:off x="2008455" y="4039357"/>
                <a:ext cx="3529460" cy="1300805"/>
              </a:xfrm>
              <a:prstGeom prst="rect">
                <a:avLst/>
              </a:prstGeom>
              <a:noFill/>
            </p:spPr>
            <p:txBody>
              <a:bodyPr wrap="square" lIns="0" tIns="0" rIns="0" bIns="0" rtlCol="1">
                <a:spAutoFit/>
              </a:bodyPr>
              <a:lstStyle/>
              <a:p>
                <a:r>
                  <a:rPr lang="en-US" sz="3200" b="0" dirty="0" smtClean="0"/>
                  <a:t>PV</a:t>
                </a:r>
                <a14:m>
                  <m:oMath xmlns:m="http://schemas.openxmlformats.org/officeDocument/2006/math">
                    <m:r>
                      <a:rPr lang="en-US" sz="3200" b="0" i="1" smtClean="0">
                        <a:latin typeface="Cambria Math" panose="02040503050406030204" pitchFamily="18" charset="0"/>
                      </a:rPr>
                      <m:t>=</m:t>
                    </m:r>
                    <m:r>
                      <a:rPr lang="en-US" sz="3200" b="0" i="1" smtClean="0">
                        <a:latin typeface="Cambria Math" panose="02040503050406030204" pitchFamily="18" charset="0"/>
                      </a:rPr>
                      <m:t>𝐴</m:t>
                    </m:r>
                    <m:d>
                      <m:dPr>
                        <m:begChr m:val="["/>
                        <m:endChr m:val="]"/>
                        <m:ctrlPr>
                          <a:rPr lang="en-US" sz="3200" b="0" i="1" smtClean="0">
                            <a:latin typeface="Cambria Math"/>
                          </a:rPr>
                        </m:ctrlPr>
                      </m:dPr>
                      <m:e>
                        <m:f>
                          <m:fPr>
                            <m:ctrlPr>
                              <a:rPr lang="en-US" sz="3200" b="0" i="1" smtClean="0">
                                <a:latin typeface="Cambria Math"/>
                              </a:rPr>
                            </m:ctrlPr>
                          </m:fPr>
                          <m:num>
                            <m:r>
                              <m:rPr>
                                <m:nor/>
                              </m:rPr>
                              <a:rPr lang="fa-IR" sz="3200" b="0" i="0" smtClean="0">
                                <a:latin typeface="Cambria Math" panose="02040503050406030204" pitchFamily="18" charset="0"/>
                              </a:rPr>
                              <m:t>1</m:t>
                            </m:r>
                            <m:r>
                              <m:rPr>
                                <m:nor/>
                              </m:rPr>
                              <a:rPr lang="fa-IR" sz="3200" b="0" i="0" smtClean="0">
                                <a:latin typeface="Cambria Math" panose="02040503050406030204" pitchFamily="18" charset="0"/>
                              </a:rPr>
                              <m:t>−</m:t>
                            </m:r>
                            <m:f>
                              <m:fPr>
                                <m:ctrlPr>
                                  <a:rPr lang="en-US" sz="3200" b="0" i="1" smtClean="0">
                                    <a:latin typeface="Cambria Math"/>
                                  </a:rPr>
                                </m:ctrlPr>
                              </m:fPr>
                              <m:num>
                                <m:r>
                                  <m:rPr>
                                    <m:nor/>
                                  </m:rPr>
                                  <a:rPr lang="fa-IR" sz="3200" b="0" i="0" smtClean="0">
                                    <a:latin typeface="Cambria Math" panose="02040503050406030204" pitchFamily="18" charset="0"/>
                                  </a:rPr>
                                  <m:t>1</m:t>
                                </m:r>
                              </m:num>
                              <m:den>
                                <m:sSup>
                                  <m:sSupPr>
                                    <m:ctrlPr>
                                      <a:rPr lang="en-US" sz="3200" b="0" i="1" smtClean="0">
                                        <a:latin typeface="Cambria Math"/>
                                      </a:rPr>
                                    </m:ctrlPr>
                                  </m:sSupPr>
                                  <m:e>
                                    <m:d>
                                      <m:dPr>
                                        <m:ctrlPr>
                                          <a:rPr lang="en-US" sz="3200" b="0" i="1" smtClean="0">
                                            <a:latin typeface="Cambria Math"/>
                                          </a:rPr>
                                        </m:ctrlPr>
                                      </m:dPr>
                                      <m:e>
                                        <m:r>
                                          <m:rPr>
                                            <m:nor/>
                                          </m:rPr>
                                          <a:rPr lang="fa-IR" sz="3200" b="0" i="0" smtClean="0">
                                            <a:latin typeface="Cambria Math" panose="02040503050406030204" pitchFamily="18" charset="0"/>
                                          </a:rPr>
                                          <m:t>1</m:t>
                                        </m:r>
                                        <m:r>
                                          <a:rPr lang="fa-IR" sz="3200" b="0" i="1" smtClean="0">
                                            <a:latin typeface="Cambria Math" panose="02040503050406030204" pitchFamily="18" charset="0"/>
                                          </a:rPr>
                                          <m:t>+</m:t>
                                        </m:r>
                                        <m:r>
                                          <a:rPr lang="en-US" sz="3200" b="0" i="1" smtClean="0">
                                            <a:latin typeface="Cambria Math" panose="02040503050406030204" pitchFamily="18" charset="0"/>
                                          </a:rPr>
                                          <m:t>𝑖</m:t>
                                        </m:r>
                                      </m:e>
                                    </m:d>
                                  </m:e>
                                  <m:sup>
                                    <m:r>
                                      <a:rPr lang="en-US" sz="3200" b="0" i="1" smtClean="0">
                                        <a:latin typeface="Cambria Math" panose="02040503050406030204" pitchFamily="18" charset="0"/>
                                      </a:rPr>
                                      <m:t>𝑛</m:t>
                                    </m:r>
                                  </m:sup>
                                </m:sSup>
                              </m:den>
                            </m:f>
                          </m:num>
                          <m:den>
                            <m:r>
                              <a:rPr lang="en-US" sz="3200" b="0" i="1" smtClean="0">
                                <a:latin typeface="Cambria Math" panose="02040503050406030204" pitchFamily="18" charset="0"/>
                              </a:rPr>
                              <m:t>𝑖</m:t>
                            </m:r>
                          </m:den>
                        </m:f>
                      </m:e>
                    </m:d>
                  </m:oMath>
                </a14:m>
                <a:r>
                  <a:rPr lang="en-US" sz="3200" dirty="0" smtClean="0"/>
                  <a:t>=</a:t>
                </a:r>
                <a:endParaRPr lang="fa-IR" sz="3200" dirty="0"/>
              </a:p>
            </p:txBody>
          </p:sp>
        </mc:Choice>
        <mc:Fallback xmlns="">
          <p:sp>
            <p:nvSpPr>
              <p:cNvPr id="3" name="TextBox 2"/>
              <p:cNvSpPr txBox="1">
                <a:spLocks noRot="1" noChangeAspect="1" noMove="1" noResize="1" noEditPoints="1" noAdjustHandles="1" noChangeArrowheads="1" noChangeShapeType="1" noTextEdit="1"/>
              </p:cNvSpPr>
              <p:nvPr/>
            </p:nvSpPr>
            <p:spPr>
              <a:xfrm>
                <a:off x="2008455" y="4039357"/>
                <a:ext cx="3529460" cy="1300805"/>
              </a:xfrm>
              <a:prstGeom prst="rect">
                <a:avLst/>
              </a:prstGeom>
              <a:blipFill>
                <a:blip r:embed="rId2"/>
                <a:stretch>
                  <a:fillRect l="-6908" b="-8920"/>
                </a:stretch>
              </a:blipFill>
            </p:spPr>
            <p:txBody>
              <a:bodyPr/>
              <a:lstStyle/>
              <a:p>
                <a:r>
                  <a:rPr lang="fa-IR">
                    <a:noFill/>
                  </a:rPr>
                  <a:t> </a:t>
                </a:r>
              </a:p>
            </p:txBody>
          </p:sp>
        </mc:Fallback>
      </mc:AlternateContent>
      <p:sp>
        <p:nvSpPr>
          <p:cNvPr id="11" name="TextBox 10"/>
          <p:cNvSpPr txBox="1"/>
          <p:nvPr/>
        </p:nvSpPr>
        <p:spPr>
          <a:xfrm>
            <a:off x="7483892" y="4397373"/>
            <a:ext cx="4381329" cy="1077218"/>
          </a:xfrm>
          <a:prstGeom prst="rect">
            <a:avLst/>
          </a:prstGeom>
          <a:noFill/>
        </p:spPr>
        <p:txBody>
          <a:bodyPr wrap="none" rtlCol="1">
            <a:spAutoFit/>
          </a:bodyPr>
          <a:lstStyle/>
          <a:p>
            <a:pPr algn="r"/>
            <a:r>
              <a:rPr lang="fa-IR" sz="3200" b="1" dirty="0">
                <a:cs typeface="B Nazanin" panose="00000400000000000000" pitchFamily="2" charset="-78"/>
              </a:rPr>
              <a:t>ارزش فعلی وجه نقد</a:t>
            </a:r>
            <a:r>
              <a:rPr lang="en-US" sz="3200" b="1" dirty="0">
                <a:cs typeface="B Nazanin" panose="00000400000000000000" pitchFamily="2" charset="-78"/>
              </a:rPr>
              <a:t> :</a:t>
            </a:r>
            <a:r>
              <a:rPr lang="en-US" sz="3200" b="1" dirty="0" err="1">
                <a:cs typeface="B Nazanin" panose="00000400000000000000" pitchFamily="2" charset="-78"/>
              </a:rPr>
              <a:t>Pv</a:t>
            </a:r>
            <a:endParaRPr lang="en-US" sz="3200" b="1" dirty="0">
              <a:cs typeface="B Nazanin" panose="00000400000000000000" pitchFamily="2" charset="-78"/>
            </a:endParaRPr>
          </a:p>
          <a:p>
            <a:pPr algn="r"/>
            <a:r>
              <a:rPr lang="fa-IR" sz="3200" b="1" dirty="0" smtClean="0">
                <a:cs typeface="B Nazanin" panose="00000400000000000000" pitchFamily="2" charset="-78"/>
              </a:rPr>
              <a:t>معرف مبلغ هر قسط است</a:t>
            </a:r>
            <a:r>
              <a:rPr lang="en-US" sz="3200" b="1" dirty="0" smtClean="0">
                <a:cs typeface="B Nazanin" panose="00000400000000000000" pitchFamily="2" charset="-78"/>
              </a:rPr>
              <a:t> =A</a:t>
            </a:r>
            <a:endParaRPr lang="fa-IR" sz="3200" b="1" dirty="0">
              <a:cs typeface="B Nazanin" panose="00000400000000000000" pitchFamily="2" charset="-78"/>
            </a:endParaRPr>
          </a:p>
        </p:txBody>
      </p:sp>
    </p:spTree>
    <p:extLst>
      <p:ext uri="{BB962C8B-B14F-4D97-AF65-F5344CB8AC3E}">
        <p14:creationId xmlns:p14="http://schemas.microsoft.com/office/powerpoint/2010/main" val="2478037453"/>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9256" y="405169"/>
            <a:ext cx="9765965" cy="972870"/>
          </a:xfrm>
        </p:spPr>
        <p:txBody>
          <a:bodyPr>
            <a:noAutofit/>
          </a:bodyPr>
          <a:lstStyle/>
          <a:p>
            <a:pPr algn="r"/>
            <a:r>
              <a:rPr lang="fa-IR" sz="4000" b="1" dirty="0" smtClean="0">
                <a:effectLst>
                  <a:glow rad="228600">
                    <a:schemeClr val="accent1">
                      <a:satMod val="175000"/>
                      <a:alpha val="40000"/>
                    </a:schemeClr>
                  </a:glow>
                </a:effectLst>
                <a:cs typeface="B Nazanin" panose="00000400000000000000" pitchFamily="2" charset="-78"/>
              </a:rPr>
              <a:t>آشنایی با برخی از اصلاحات در بودجه بندی سرمایه ای:</a:t>
            </a:r>
            <a:endParaRPr lang="fa-IR" sz="4000" b="1" dirty="0">
              <a:effectLst>
                <a:glow rad="228600">
                  <a:schemeClr val="accent1">
                    <a:satMod val="175000"/>
                    <a:alpha val="40000"/>
                  </a:schemeClr>
                </a:glow>
              </a:effectLst>
              <a:cs typeface="B Nazanin" panose="00000400000000000000" pitchFamily="2" charset="-78"/>
            </a:endParaRPr>
          </a:p>
        </p:txBody>
      </p:sp>
      <p:sp>
        <p:nvSpPr>
          <p:cNvPr id="4" name="TextBox 3"/>
          <p:cNvSpPr txBox="1"/>
          <p:nvPr/>
        </p:nvSpPr>
        <p:spPr>
          <a:xfrm>
            <a:off x="2008455" y="2781837"/>
            <a:ext cx="9856766" cy="2062103"/>
          </a:xfrm>
          <a:prstGeom prst="rect">
            <a:avLst/>
          </a:prstGeom>
          <a:noFill/>
        </p:spPr>
        <p:txBody>
          <a:bodyPr wrap="square" rtlCol="1">
            <a:spAutoFit/>
          </a:bodyPr>
          <a:lstStyle/>
          <a:p>
            <a:pPr algn="r" rtl="1"/>
            <a:r>
              <a:rPr lang="fa-IR" sz="3200" dirty="0" smtClean="0">
                <a:cs typeface="B Nazanin" panose="00000400000000000000" pitchFamily="2" charset="-78"/>
              </a:rPr>
              <a:t>مثال: شرکت یاور زارع برای خرید یک دستگاه ماشین جهت کار های اداری ساختمان به مبلغ 200.000 ریال از بانک وام گرفت و قرار شد در 5 قسط مساوی سالانه که سر رسید اقساط ان در پایان هر سال است و نرخ سود تضمین شده 10% است. مطلوب است: محاسبه مبلغ هر قسط</a:t>
            </a:r>
          </a:p>
        </p:txBody>
      </p:sp>
      <p:grpSp>
        <p:nvGrpSpPr>
          <p:cNvPr id="5" name="Group 4"/>
          <p:cNvGrpSpPr/>
          <p:nvPr/>
        </p:nvGrpSpPr>
        <p:grpSpPr>
          <a:xfrm>
            <a:off x="4997003" y="1635617"/>
            <a:ext cx="6868218" cy="888642"/>
            <a:chOff x="0" y="19586"/>
            <a:chExt cx="8128000" cy="1216800"/>
          </a:xfrm>
          <a:scene3d>
            <a:camera prst="orthographicFront"/>
            <a:lightRig rig="threePt" dir="t">
              <a:rot lat="0" lon="0" rev="7500000"/>
            </a:lightRig>
          </a:scene3d>
        </p:grpSpPr>
        <p:sp>
          <p:nvSpPr>
            <p:cNvPr id="6" name="Rounded Rectangle 5"/>
            <p:cNvSpPr/>
            <p:nvPr/>
          </p:nvSpPr>
          <p:spPr>
            <a:xfrm>
              <a:off x="0" y="19586"/>
              <a:ext cx="8128000" cy="1216800"/>
            </a:xfrm>
            <a:prstGeom prst="roundRect">
              <a:avLst/>
            </a:prstGeom>
            <a:sp3d prstMaterial="plastic">
              <a:bevelT w="127000" h="25400" prst="relaxedInset"/>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7" name="Rounded Rectangle 4"/>
            <p:cNvSpPr txBox="1"/>
            <p:nvPr/>
          </p:nvSpPr>
          <p:spPr>
            <a:xfrm>
              <a:off x="59399" y="78985"/>
              <a:ext cx="8009202" cy="1098003"/>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37160" tIns="137160" rIns="137160" bIns="137160" numCol="1" spcCol="1270" anchor="ctr" anchorCtr="0">
              <a:noAutofit/>
            </a:bodyPr>
            <a:lstStyle/>
            <a:p>
              <a:pPr marL="274320" indent="-274320" algn="just" rtl="1">
                <a:buClr>
                  <a:schemeClr val="accent3"/>
                </a:buClr>
                <a:defRPr/>
              </a:pPr>
              <a:r>
                <a:rPr lang="fa-IR" sz="3600" b="1" dirty="0" smtClean="0">
                  <a:solidFill>
                    <a:schemeClr val="bg1"/>
                  </a:solidFill>
                  <a:cs typeface="B Nazanin" pitchFamily="2" charset="-78"/>
                </a:rPr>
                <a:t>ارزش فعلی اقساط مساوی:</a:t>
              </a:r>
              <a:endParaRPr lang="en-US" sz="3600" b="1" dirty="0">
                <a:solidFill>
                  <a:schemeClr val="bg1"/>
                </a:solidFill>
                <a:cs typeface="B Nazanin" pitchFamily="2" charset="-78"/>
              </a:endParaRPr>
            </a:p>
          </p:txBody>
        </p:sp>
      </p:grpSp>
      <mc:AlternateContent xmlns:mc="http://schemas.openxmlformats.org/markup-compatibility/2006" xmlns:a14="http://schemas.microsoft.com/office/drawing/2010/main">
        <mc:Choice Requires="a14">
          <p:sp>
            <p:nvSpPr>
              <p:cNvPr id="3" name="TextBox 2"/>
              <p:cNvSpPr txBox="1"/>
              <p:nvPr/>
            </p:nvSpPr>
            <p:spPr>
              <a:xfrm>
                <a:off x="1751526" y="4843940"/>
                <a:ext cx="7237927" cy="1565172"/>
              </a:xfrm>
              <a:prstGeom prst="rect">
                <a:avLst/>
              </a:prstGeom>
              <a:noFill/>
            </p:spPr>
            <p:txBody>
              <a:bodyPr wrap="square" lIns="0" tIns="0" rIns="0" bIns="0" rtlCol="1">
                <a:spAutoFit/>
              </a:bodyPr>
              <a:lstStyle/>
              <a:p>
                <a:r>
                  <a:rPr lang="fa-IR" sz="3200" dirty="0" smtClean="0"/>
                  <a:t>200.000</a:t>
                </a:r>
                <a14:m>
                  <m:oMath xmlns:m="http://schemas.openxmlformats.org/officeDocument/2006/math">
                    <m:r>
                      <a:rPr lang="en-US" sz="3200" b="0" i="1" smtClean="0">
                        <a:latin typeface="Cambria Math" panose="02040503050406030204" pitchFamily="18" charset="0"/>
                      </a:rPr>
                      <m:t>=</m:t>
                    </m:r>
                    <m:d>
                      <m:dPr>
                        <m:begChr m:val="["/>
                        <m:endChr m:val="]"/>
                        <m:ctrlPr>
                          <a:rPr lang="en-US" sz="3200" b="0" i="1" smtClean="0">
                            <a:latin typeface="Cambria Math"/>
                          </a:rPr>
                        </m:ctrlPr>
                      </m:dPr>
                      <m:e>
                        <m:f>
                          <m:fPr>
                            <m:ctrlPr>
                              <a:rPr lang="en-US" sz="3200" b="0" i="1" smtClean="0">
                                <a:latin typeface="Cambria Math"/>
                              </a:rPr>
                            </m:ctrlPr>
                          </m:fPr>
                          <m:num>
                            <m:r>
                              <m:rPr>
                                <m:nor/>
                              </m:rPr>
                              <a:rPr lang="fa-IR" sz="3200" b="0" i="0" smtClean="0">
                                <a:latin typeface="Cambria Math" panose="02040503050406030204" pitchFamily="18" charset="0"/>
                              </a:rPr>
                              <m:t>1</m:t>
                            </m:r>
                            <m:r>
                              <m:rPr>
                                <m:nor/>
                              </m:rPr>
                              <a:rPr lang="fa-IR" sz="3200" b="0" i="0" smtClean="0">
                                <a:latin typeface="Cambria Math" panose="02040503050406030204" pitchFamily="18" charset="0"/>
                              </a:rPr>
                              <m:t>−</m:t>
                            </m:r>
                            <m:f>
                              <m:fPr>
                                <m:ctrlPr>
                                  <a:rPr lang="en-US" sz="3200" b="0" i="1" smtClean="0">
                                    <a:latin typeface="Cambria Math"/>
                                  </a:rPr>
                                </m:ctrlPr>
                              </m:fPr>
                              <m:num>
                                <m:r>
                                  <m:rPr>
                                    <m:nor/>
                                  </m:rPr>
                                  <a:rPr lang="fa-IR" sz="3200" b="0" i="0" smtClean="0">
                                    <a:latin typeface="Cambria Math" panose="02040503050406030204" pitchFamily="18" charset="0"/>
                                  </a:rPr>
                                  <m:t>1</m:t>
                                </m:r>
                              </m:num>
                              <m:den>
                                <m:sSup>
                                  <m:sSupPr>
                                    <m:ctrlPr>
                                      <a:rPr lang="en-US" sz="3200" b="0" i="1" smtClean="0">
                                        <a:latin typeface="Cambria Math"/>
                                      </a:rPr>
                                    </m:ctrlPr>
                                  </m:sSupPr>
                                  <m:e>
                                    <m:d>
                                      <m:dPr>
                                        <m:ctrlPr>
                                          <a:rPr lang="en-US" sz="3200" b="0" i="1" smtClean="0">
                                            <a:latin typeface="Cambria Math"/>
                                          </a:rPr>
                                        </m:ctrlPr>
                                      </m:dPr>
                                      <m:e>
                                        <m:r>
                                          <m:rPr>
                                            <m:nor/>
                                          </m:rPr>
                                          <a:rPr lang="fa-IR" sz="3200" b="0" i="0" smtClean="0">
                                            <a:latin typeface="Cambria Math" panose="02040503050406030204" pitchFamily="18" charset="0"/>
                                          </a:rPr>
                                          <m:t>1</m:t>
                                        </m:r>
                                        <m:r>
                                          <m:rPr>
                                            <m:nor/>
                                          </m:rPr>
                                          <a:rPr lang="fa-IR" sz="3200" b="0" i="0" smtClean="0">
                                            <a:latin typeface="Cambria Math" panose="02040503050406030204" pitchFamily="18" charset="0"/>
                                          </a:rPr>
                                          <m:t>+%</m:t>
                                        </m:r>
                                        <m:r>
                                          <m:rPr>
                                            <m:nor/>
                                          </m:rPr>
                                          <a:rPr lang="fa-IR" sz="3200" b="0" i="0" smtClean="0">
                                            <a:latin typeface="Cambria Math" panose="02040503050406030204" pitchFamily="18" charset="0"/>
                                          </a:rPr>
                                          <m:t>10</m:t>
                                        </m:r>
                                      </m:e>
                                    </m:d>
                                  </m:e>
                                  <m:sup>
                                    <m:r>
                                      <m:rPr>
                                        <m:nor/>
                                      </m:rPr>
                                      <a:rPr lang="fa-IR" sz="3200" b="0" i="0" smtClean="0">
                                        <a:latin typeface="Cambria Math" panose="02040503050406030204" pitchFamily="18" charset="0"/>
                                      </a:rPr>
                                      <m:t>5</m:t>
                                    </m:r>
                                  </m:sup>
                                </m:sSup>
                              </m:den>
                            </m:f>
                          </m:num>
                          <m:den>
                            <m:r>
                              <a:rPr lang="en-US" sz="3200" b="0" i="1" smtClean="0">
                                <a:latin typeface="Cambria Math" panose="02040503050406030204" pitchFamily="18" charset="0"/>
                              </a:rPr>
                              <m:t> </m:t>
                            </m:r>
                            <m:r>
                              <m:rPr>
                                <m:nor/>
                              </m:rPr>
                              <a:rPr lang="fa-IR" sz="3200" b="0" i="0" smtClean="0">
                                <a:latin typeface="Cambria Math" panose="02040503050406030204" pitchFamily="18" charset="0"/>
                              </a:rPr>
                              <m:t>%</m:t>
                            </m:r>
                            <m:r>
                              <m:rPr>
                                <m:nor/>
                              </m:rPr>
                              <a:rPr lang="fa-IR" sz="3200" b="0" i="0" smtClean="0">
                                <a:latin typeface="Cambria Math" panose="02040503050406030204" pitchFamily="18" charset="0"/>
                              </a:rPr>
                              <m:t>10</m:t>
                            </m:r>
                          </m:den>
                        </m:f>
                      </m:e>
                    </m:d>
                    <m:r>
                      <a:rPr lang="en-US" sz="3200" b="0" i="0" smtClean="0">
                        <a:latin typeface="Cambria Math" panose="02040503050406030204" pitchFamily="18" charset="0"/>
                      </a:rPr>
                      <m:t>=</m:t>
                    </m:r>
                    <m:r>
                      <m:rPr>
                        <m:nor/>
                      </m:rPr>
                      <a:rPr lang="fa-IR" sz="3200" b="0" i="0" smtClean="0">
                        <a:latin typeface="Cambria Math" panose="02040503050406030204" pitchFamily="18" charset="0"/>
                      </a:rPr>
                      <m:t>52</m:t>
                    </m:r>
                    <m:r>
                      <m:rPr>
                        <m:nor/>
                      </m:rPr>
                      <a:rPr lang="fa-IR" sz="3200" b="0" i="0" smtClean="0">
                        <a:latin typeface="Cambria Math" panose="02040503050406030204" pitchFamily="18" charset="0"/>
                      </a:rPr>
                      <m:t>.</m:t>
                    </m:r>
                    <m:r>
                      <m:rPr>
                        <m:nor/>
                      </m:rPr>
                      <a:rPr lang="fa-IR" sz="3200" b="0" i="0" smtClean="0">
                        <a:latin typeface="Cambria Math" panose="02040503050406030204" pitchFamily="18" charset="0"/>
                      </a:rPr>
                      <m:t>760</m:t>
                    </m:r>
                  </m:oMath>
                </a14:m>
                <a:endParaRPr lang="fa-IR" sz="3200" dirty="0"/>
              </a:p>
            </p:txBody>
          </p:sp>
        </mc:Choice>
        <mc:Fallback xmlns="">
          <p:sp>
            <p:nvSpPr>
              <p:cNvPr id="3" name="TextBox 2"/>
              <p:cNvSpPr txBox="1">
                <a:spLocks noRot="1" noChangeAspect="1" noMove="1" noResize="1" noEditPoints="1" noAdjustHandles="1" noChangeArrowheads="1" noChangeShapeType="1" noTextEdit="1"/>
              </p:cNvSpPr>
              <p:nvPr/>
            </p:nvSpPr>
            <p:spPr>
              <a:xfrm>
                <a:off x="1751526" y="4843940"/>
                <a:ext cx="7237927" cy="1565172"/>
              </a:xfrm>
              <a:prstGeom prst="rect">
                <a:avLst/>
              </a:prstGeom>
              <a:blipFill>
                <a:blip r:embed="rId2"/>
                <a:stretch>
                  <a:fillRect l="-3367" b="-4688"/>
                </a:stretch>
              </a:blipFill>
            </p:spPr>
            <p:txBody>
              <a:bodyPr/>
              <a:lstStyle/>
              <a:p>
                <a:r>
                  <a:rPr lang="fa-IR">
                    <a:noFill/>
                  </a:rPr>
                  <a:t> </a:t>
                </a:r>
              </a:p>
            </p:txBody>
          </p:sp>
        </mc:Fallback>
      </mc:AlternateContent>
    </p:spTree>
    <p:extLst>
      <p:ext uri="{BB962C8B-B14F-4D97-AF65-F5344CB8AC3E}">
        <p14:creationId xmlns:p14="http://schemas.microsoft.com/office/powerpoint/2010/main" val="183507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874743" y="759853"/>
            <a:ext cx="8090741" cy="4708981"/>
          </a:xfrm>
          <a:prstGeom prst="rect">
            <a:avLst/>
          </a:prstGeom>
          <a:noFill/>
        </p:spPr>
        <p:txBody>
          <a:bodyPr wrap="none" rtlCol="1">
            <a:spAutoFit/>
          </a:bodyPr>
          <a:lstStyle/>
          <a:p>
            <a:pPr algn="r"/>
            <a:r>
              <a:rPr lang="fa-IR" sz="6000" dirty="0" smtClean="0">
                <a:effectLst>
                  <a:glow rad="228600">
                    <a:schemeClr val="accent1">
                      <a:satMod val="175000"/>
                      <a:alpha val="40000"/>
                    </a:schemeClr>
                  </a:glow>
                </a:effectLst>
                <a:cs typeface="B Nazanin" panose="00000400000000000000" pitchFamily="2" charset="-78"/>
              </a:rPr>
              <a:t>استاد: جناب آقای زحمتکش</a:t>
            </a:r>
          </a:p>
          <a:p>
            <a:pPr algn="r"/>
            <a:endParaRPr lang="fa-IR" sz="6000" dirty="0">
              <a:effectLst>
                <a:glow rad="228600">
                  <a:schemeClr val="accent1">
                    <a:satMod val="175000"/>
                    <a:alpha val="40000"/>
                  </a:schemeClr>
                </a:glow>
              </a:effectLst>
              <a:cs typeface="B Nazanin" panose="00000400000000000000" pitchFamily="2" charset="-78"/>
            </a:endParaRPr>
          </a:p>
          <a:p>
            <a:pPr algn="r"/>
            <a:r>
              <a:rPr lang="fa-IR" sz="6000" dirty="0" smtClean="0">
                <a:effectLst>
                  <a:glow rad="228600">
                    <a:schemeClr val="accent1">
                      <a:satMod val="175000"/>
                      <a:alpha val="40000"/>
                    </a:schemeClr>
                  </a:glow>
                </a:effectLst>
                <a:cs typeface="B Nazanin" panose="00000400000000000000" pitchFamily="2" charset="-78"/>
              </a:rPr>
              <a:t>تهیه کنندگان:</a:t>
            </a:r>
          </a:p>
          <a:p>
            <a:pPr algn="r"/>
            <a:r>
              <a:rPr lang="fa-IR" sz="6000" dirty="0" smtClean="0">
                <a:effectLst>
                  <a:glow rad="228600">
                    <a:schemeClr val="accent1">
                      <a:satMod val="175000"/>
                      <a:alpha val="40000"/>
                    </a:schemeClr>
                  </a:glow>
                </a:effectLst>
                <a:cs typeface="B Nazanin" panose="00000400000000000000" pitchFamily="2" charset="-78"/>
              </a:rPr>
              <a:t>                   احسان دلجو کرانی</a:t>
            </a:r>
          </a:p>
          <a:p>
            <a:pPr algn="r"/>
            <a:r>
              <a:rPr lang="fa-IR" sz="6000" dirty="0" smtClean="0">
                <a:effectLst>
                  <a:glow rad="228600">
                    <a:schemeClr val="accent1">
                      <a:satMod val="175000"/>
                      <a:alpha val="40000"/>
                    </a:schemeClr>
                  </a:glow>
                </a:effectLst>
                <a:cs typeface="B Nazanin" panose="00000400000000000000" pitchFamily="2" charset="-78"/>
              </a:rPr>
              <a:t>                   علی غفاری نژاد</a:t>
            </a:r>
            <a:endParaRPr lang="fa-IR" sz="6000" dirty="0">
              <a:effectLst>
                <a:glow rad="228600">
                  <a:schemeClr val="accent1">
                    <a:satMod val="175000"/>
                    <a:alpha val="40000"/>
                  </a:schemeClr>
                </a:glow>
              </a:effectLst>
              <a:cs typeface="B Nazanin" panose="00000400000000000000" pitchFamily="2" charset="-78"/>
            </a:endParaRPr>
          </a:p>
        </p:txBody>
      </p:sp>
    </p:spTree>
    <p:extLst>
      <p:ext uri="{BB962C8B-B14F-4D97-AF65-F5344CB8AC3E}">
        <p14:creationId xmlns:p14="http://schemas.microsoft.com/office/powerpoint/2010/main" val="3191055849"/>
      </p:ext>
    </p:extLst>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9256" y="405169"/>
            <a:ext cx="9765965" cy="972870"/>
          </a:xfrm>
        </p:spPr>
        <p:txBody>
          <a:bodyPr>
            <a:noAutofit/>
          </a:bodyPr>
          <a:lstStyle/>
          <a:p>
            <a:pPr algn="r"/>
            <a:r>
              <a:rPr lang="fa-IR" sz="4000" b="1" dirty="0" smtClean="0">
                <a:effectLst>
                  <a:glow rad="228600">
                    <a:schemeClr val="accent1">
                      <a:satMod val="175000"/>
                      <a:alpha val="40000"/>
                    </a:schemeClr>
                  </a:glow>
                </a:effectLst>
                <a:cs typeface="B Nazanin" panose="00000400000000000000" pitchFamily="2" charset="-78"/>
              </a:rPr>
              <a:t>ارزیابی پروژه های سرمایه گذاری:</a:t>
            </a:r>
            <a:endParaRPr lang="fa-IR" sz="4000" b="1" dirty="0">
              <a:effectLst>
                <a:glow rad="228600">
                  <a:schemeClr val="accent1">
                    <a:satMod val="175000"/>
                    <a:alpha val="40000"/>
                  </a:schemeClr>
                </a:glow>
              </a:effectLst>
              <a:cs typeface="B Nazanin" panose="00000400000000000000" pitchFamily="2" charset="-78"/>
            </a:endParaRPr>
          </a:p>
        </p:txBody>
      </p:sp>
      <p:sp>
        <p:nvSpPr>
          <p:cNvPr id="4" name="TextBox 3"/>
          <p:cNvSpPr txBox="1"/>
          <p:nvPr/>
        </p:nvSpPr>
        <p:spPr>
          <a:xfrm>
            <a:off x="2008455" y="2975020"/>
            <a:ext cx="9856766" cy="1569660"/>
          </a:xfrm>
          <a:prstGeom prst="rect">
            <a:avLst/>
          </a:prstGeom>
          <a:noFill/>
        </p:spPr>
        <p:txBody>
          <a:bodyPr wrap="square" rtlCol="1">
            <a:spAutoFit/>
          </a:bodyPr>
          <a:lstStyle/>
          <a:p>
            <a:pPr marL="457200" indent="-457200" algn="r" rtl="1">
              <a:buFont typeface="Wingdings" panose="05000000000000000000" pitchFamily="2" charset="2"/>
              <a:buChar char="q"/>
            </a:pPr>
            <a:r>
              <a:rPr lang="fa-IR" sz="3200" dirty="0" smtClean="0">
                <a:cs typeface="B Nazanin" panose="00000400000000000000" pitchFamily="2" charset="-78"/>
              </a:rPr>
              <a:t>مبلغ خالص سرمایه گذاری</a:t>
            </a:r>
          </a:p>
          <a:p>
            <a:pPr marL="457200" indent="-457200" algn="r" rtl="1">
              <a:buFont typeface="Wingdings" panose="05000000000000000000" pitchFamily="2" charset="2"/>
              <a:buChar char="q"/>
            </a:pPr>
            <a:r>
              <a:rPr lang="fa-IR" sz="3200" dirty="0" smtClean="0">
                <a:cs typeface="B Nazanin" panose="00000400000000000000" pitchFamily="2" charset="-78"/>
              </a:rPr>
              <a:t>محاسبه جریان نقدی (نشان دهنده درآمد ها و هزینه ها)</a:t>
            </a:r>
          </a:p>
          <a:p>
            <a:pPr marL="457200" indent="-457200" algn="r" rtl="1">
              <a:buFont typeface="Wingdings" panose="05000000000000000000" pitchFamily="2" charset="2"/>
              <a:buChar char="q"/>
            </a:pPr>
            <a:r>
              <a:rPr lang="fa-IR" sz="3200" dirty="0" smtClean="0">
                <a:cs typeface="B Nazanin" panose="00000400000000000000" pitchFamily="2" charset="-78"/>
              </a:rPr>
              <a:t>ارزیابی پروژه های سرمایه ای به منظور رد یا قبول آنها</a:t>
            </a:r>
          </a:p>
        </p:txBody>
      </p:sp>
      <p:grpSp>
        <p:nvGrpSpPr>
          <p:cNvPr id="5" name="Group 4"/>
          <p:cNvGrpSpPr/>
          <p:nvPr/>
        </p:nvGrpSpPr>
        <p:grpSpPr>
          <a:xfrm>
            <a:off x="2962141" y="1378039"/>
            <a:ext cx="8903080" cy="1403798"/>
            <a:chOff x="0" y="19586"/>
            <a:chExt cx="8128000" cy="1216800"/>
          </a:xfrm>
          <a:scene3d>
            <a:camera prst="orthographicFront"/>
            <a:lightRig rig="threePt" dir="t">
              <a:rot lat="0" lon="0" rev="7500000"/>
            </a:lightRig>
          </a:scene3d>
        </p:grpSpPr>
        <p:sp>
          <p:nvSpPr>
            <p:cNvPr id="6" name="Rounded Rectangle 5"/>
            <p:cNvSpPr/>
            <p:nvPr/>
          </p:nvSpPr>
          <p:spPr>
            <a:xfrm>
              <a:off x="0" y="19586"/>
              <a:ext cx="8128000" cy="1216800"/>
            </a:xfrm>
            <a:prstGeom prst="roundRect">
              <a:avLst/>
            </a:prstGeom>
            <a:sp3d prstMaterial="plastic">
              <a:bevelT w="127000" h="25400" prst="relaxedInset"/>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7" name="Rounded Rectangle 4"/>
            <p:cNvSpPr txBox="1"/>
            <p:nvPr/>
          </p:nvSpPr>
          <p:spPr>
            <a:xfrm>
              <a:off x="59399" y="78985"/>
              <a:ext cx="8009202" cy="1098003"/>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37160" tIns="137160" rIns="137160" bIns="137160" numCol="1" spcCol="1270" anchor="ctr" anchorCtr="0">
              <a:noAutofit/>
            </a:bodyPr>
            <a:lstStyle/>
            <a:p>
              <a:pPr marL="274320" indent="-274320" algn="just" rtl="1">
                <a:buClr>
                  <a:schemeClr val="accent3"/>
                </a:buClr>
                <a:defRPr/>
              </a:pPr>
              <a:r>
                <a:rPr lang="fa-IR" sz="3600" b="1" dirty="0" smtClean="0">
                  <a:solidFill>
                    <a:schemeClr val="bg1"/>
                  </a:solidFill>
                  <a:cs typeface="B Nazanin" pitchFamily="2" charset="-78"/>
                </a:rPr>
                <a:t>فرآیند ارزیابی پروژه های سرمایه گذاری در 3 مرحله زیر نشان داده می شود:</a:t>
              </a:r>
              <a:endParaRPr lang="en-US" sz="3600" b="1" dirty="0">
                <a:solidFill>
                  <a:schemeClr val="bg1"/>
                </a:solidFill>
                <a:cs typeface="B Nazanin" pitchFamily="2" charset="-78"/>
              </a:endParaRPr>
            </a:p>
          </p:txBody>
        </p:sp>
      </p:grpSp>
    </p:spTree>
    <p:extLst>
      <p:ext uri="{BB962C8B-B14F-4D97-AF65-F5344CB8AC3E}">
        <p14:creationId xmlns:p14="http://schemas.microsoft.com/office/powerpoint/2010/main" val="161687406"/>
      </p:ext>
    </p:extLst>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9256" y="405169"/>
            <a:ext cx="9765965" cy="972870"/>
          </a:xfrm>
        </p:spPr>
        <p:txBody>
          <a:bodyPr>
            <a:noAutofit/>
          </a:bodyPr>
          <a:lstStyle/>
          <a:p>
            <a:pPr algn="r"/>
            <a:r>
              <a:rPr lang="fa-IR" sz="4000" b="1" dirty="0">
                <a:effectLst>
                  <a:glow rad="228600">
                    <a:schemeClr val="accent1">
                      <a:satMod val="175000"/>
                      <a:alpha val="40000"/>
                    </a:schemeClr>
                  </a:glow>
                </a:effectLst>
                <a:cs typeface="B Nazanin" panose="00000400000000000000" pitchFamily="2" charset="-78"/>
              </a:rPr>
              <a:t>ارزیابی پروژه های سرمایه گذاری </a:t>
            </a:r>
            <a:r>
              <a:rPr lang="fa-IR" sz="4000" b="1" dirty="0" smtClean="0">
                <a:effectLst>
                  <a:glow rad="228600">
                    <a:schemeClr val="accent1">
                      <a:satMod val="175000"/>
                      <a:alpha val="40000"/>
                    </a:schemeClr>
                  </a:glow>
                </a:effectLst>
                <a:cs typeface="B Nazanin" panose="00000400000000000000" pitchFamily="2" charset="-78"/>
              </a:rPr>
              <a:t>:</a:t>
            </a:r>
            <a:endParaRPr lang="fa-IR" sz="4000" b="1" dirty="0">
              <a:effectLst>
                <a:glow rad="228600">
                  <a:schemeClr val="accent1">
                    <a:satMod val="175000"/>
                    <a:alpha val="40000"/>
                  </a:schemeClr>
                </a:glow>
              </a:effectLst>
              <a:cs typeface="B Nazanin" panose="00000400000000000000" pitchFamily="2" charset="-78"/>
            </a:endParaRPr>
          </a:p>
        </p:txBody>
      </p:sp>
      <p:sp>
        <p:nvSpPr>
          <p:cNvPr id="4" name="TextBox 3"/>
          <p:cNvSpPr txBox="1"/>
          <p:nvPr/>
        </p:nvSpPr>
        <p:spPr>
          <a:xfrm>
            <a:off x="1764406" y="2369713"/>
            <a:ext cx="10100815" cy="3046988"/>
          </a:xfrm>
          <a:prstGeom prst="rect">
            <a:avLst/>
          </a:prstGeom>
          <a:noFill/>
        </p:spPr>
        <p:txBody>
          <a:bodyPr wrap="square" rtlCol="1">
            <a:spAutoFit/>
          </a:bodyPr>
          <a:lstStyle/>
          <a:p>
            <a:pPr marL="457200" indent="-457200" algn="r" rtl="1">
              <a:buFont typeface="Wingdings" panose="05000000000000000000" pitchFamily="2" charset="2"/>
              <a:buChar char="q"/>
            </a:pPr>
            <a:r>
              <a:rPr lang="fa-IR" sz="3200" dirty="0" smtClean="0">
                <a:cs typeface="B Nazanin" panose="00000400000000000000" pitchFamily="2" charset="-78"/>
              </a:rPr>
              <a:t>وجه نقد مورد نیاز برای اجرای پروژه سرمایه گذاری محاسبه می شود</a:t>
            </a:r>
          </a:p>
          <a:p>
            <a:pPr marL="457200" indent="-457200" algn="r" rtl="1">
              <a:buFont typeface="Wingdings" panose="05000000000000000000" pitchFamily="2" charset="2"/>
              <a:buChar char="q"/>
            </a:pPr>
            <a:r>
              <a:rPr lang="fa-IR" sz="3200" dirty="0" smtClean="0">
                <a:cs typeface="B Nazanin" panose="00000400000000000000" pitchFamily="2" charset="-78"/>
              </a:rPr>
              <a:t>در برخی موارد مبلغ مورد نیاز برابر با بهای تمام شده دارایی جدید می باشد</a:t>
            </a:r>
          </a:p>
          <a:p>
            <a:pPr marL="457200" indent="-457200" algn="r" rtl="1">
              <a:buFont typeface="Wingdings" panose="05000000000000000000" pitchFamily="2" charset="2"/>
              <a:buChar char="q"/>
            </a:pPr>
            <a:r>
              <a:rPr lang="fa-IR" sz="3200" dirty="0" smtClean="0">
                <a:cs typeface="B Nazanin" panose="00000400000000000000" pitchFamily="2" charset="-78"/>
              </a:rPr>
              <a:t>تصمیم گیری خالص سرمایه گذاری لزوما بهای تمام شده دارایی جدید نیست</a:t>
            </a:r>
          </a:p>
          <a:p>
            <a:pPr marL="457200" indent="-457200" algn="r" rtl="1">
              <a:buFont typeface="Wingdings" panose="05000000000000000000" pitchFamily="2" charset="2"/>
              <a:buChar char="q"/>
            </a:pPr>
            <a:r>
              <a:rPr lang="fa-IR" sz="3200" dirty="0" smtClean="0">
                <a:cs typeface="B Nazanin" panose="00000400000000000000" pitchFamily="2" charset="-78"/>
              </a:rPr>
              <a:t>با توجه به موارد فوق لازم است به 2 مورد دیگر توجه کنیم:</a:t>
            </a:r>
          </a:p>
          <a:p>
            <a:pPr marL="457200" indent="-457200" algn="r" rtl="1">
              <a:buFont typeface="Arial" panose="020B0604020202020204" pitchFamily="34" charset="0"/>
              <a:buChar char="•"/>
            </a:pPr>
            <a:r>
              <a:rPr lang="fa-IR" sz="3200" dirty="0" smtClean="0">
                <a:cs typeface="B Nazanin" panose="00000400000000000000" pitchFamily="2" charset="-78"/>
              </a:rPr>
              <a:t>زیان ناشی از فروش دارایی</a:t>
            </a:r>
          </a:p>
          <a:p>
            <a:pPr marL="457200" indent="-457200" algn="r" rtl="1">
              <a:buFont typeface="Arial" panose="020B0604020202020204" pitchFamily="34" charset="0"/>
              <a:buChar char="•"/>
            </a:pPr>
            <a:r>
              <a:rPr lang="fa-IR" sz="3200" dirty="0" smtClean="0">
                <a:cs typeface="B Nazanin" panose="00000400000000000000" pitchFamily="2" charset="-78"/>
              </a:rPr>
              <a:t>مالیات مربوط به فروش (تولیدی)</a:t>
            </a:r>
          </a:p>
        </p:txBody>
      </p:sp>
      <p:grpSp>
        <p:nvGrpSpPr>
          <p:cNvPr id="5" name="Group 4"/>
          <p:cNvGrpSpPr/>
          <p:nvPr/>
        </p:nvGrpSpPr>
        <p:grpSpPr>
          <a:xfrm>
            <a:off x="4997003" y="1260433"/>
            <a:ext cx="6868218" cy="1057764"/>
            <a:chOff x="0" y="-211989"/>
            <a:chExt cx="8128000" cy="1448375"/>
          </a:xfrm>
          <a:scene3d>
            <a:camera prst="orthographicFront"/>
            <a:lightRig rig="threePt" dir="t">
              <a:rot lat="0" lon="0" rev="7500000"/>
            </a:lightRig>
          </a:scene3d>
        </p:grpSpPr>
        <p:sp>
          <p:nvSpPr>
            <p:cNvPr id="6" name="Rounded Rectangle 5"/>
            <p:cNvSpPr/>
            <p:nvPr/>
          </p:nvSpPr>
          <p:spPr>
            <a:xfrm>
              <a:off x="0" y="19586"/>
              <a:ext cx="8128000" cy="1216800"/>
            </a:xfrm>
            <a:prstGeom prst="roundRect">
              <a:avLst/>
            </a:prstGeom>
            <a:sp3d prstMaterial="plastic">
              <a:bevelT w="127000" h="25400" prst="relaxedInset"/>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7" name="Rounded Rectangle 4"/>
            <p:cNvSpPr txBox="1"/>
            <p:nvPr/>
          </p:nvSpPr>
          <p:spPr>
            <a:xfrm>
              <a:off x="59398" y="-211989"/>
              <a:ext cx="8009202" cy="1098003"/>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37160" tIns="137160" rIns="137160" bIns="137160" numCol="1" spcCol="1270" anchor="ctr" anchorCtr="0">
              <a:noAutofit/>
            </a:bodyPr>
            <a:lstStyle/>
            <a:p>
              <a:pPr marL="274320" indent="-274320" algn="just" rtl="1">
                <a:buClr>
                  <a:schemeClr val="accent3"/>
                </a:buClr>
                <a:defRPr/>
              </a:pPr>
              <a:r>
                <a:rPr lang="fa-IR" sz="3600" b="1" dirty="0" smtClean="0">
                  <a:solidFill>
                    <a:schemeClr val="bg1"/>
                  </a:solidFill>
                  <a:cs typeface="B Nazanin" pitchFamily="2" charset="-78"/>
                </a:rPr>
                <a:t>1. محاسبه مبلغ خالص سرمایه گذاری:</a:t>
              </a:r>
              <a:endParaRPr lang="en-US" sz="3600" b="1" dirty="0">
                <a:solidFill>
                  <a:schemeClr val="bg1"/>
                </a:solidFill>
                <a:cs typeface="B Nazanin" pitchFamily="2" charset="-78"/>
              </a:endParaRPr>
            </a:p>
          </p:txBody>
        </p:sp>
      </p:grpSp>
      <p:graphicFrame>
        <p:nvGraphicFramePr>
          <p:cNvPr id="8" name="Table 7"/>
          <p:cNvGraphicFramePr>
            <a:graphicFrameLocks noGrp="1"/>
          </p:cNvGraphicFramePr>
          <p:nvPr>
            <p:extLst>
              <p:ext uri="{D42A27DB-BD31-4B8C-83A1-F6EECF244321}">
                <p14:modId xmlns:p14="http://schemas.microsoft.com/office/powerpoint/2010/main" val="59571196"/>
              </p:ext>
            </p:extLst>
          </p:nvPr>
        </p:nvGraphicFramePr>
        <p:xfrm>
          <a:off x="1237698" y="5712915"/>
          <a:ext cx="10778291" cy="914400"/>
        </p:xfrm>
        <a:graphic>
          <a:graphicData uri="http://schemas.openxmlformats.org/drawingml/2006/table">
            <a:tbl>
              <a:tblPr rtl="1" firstRow="1" bandRow="1">
                <a:tableStyleId>{5C22544A-7EE6-4342-B048-85BDC9FD1C3A}</a:tableStyleId>
              </a:tblPr>
              <a:tblGrid>
                <a:gridCol w="7826677">
                  <a:extLst>
                    <a:ext uri="{9D8B030D-6E8A-4147-A177-3AD203B41FA5}">
                      <a16:colId xmlns:a16="http://schemas.microsoft.com/office/drawing/2014/main" xmlns="" val="2221356998"/>
                    </a:ext>
                  </a:extLst>
                </a:gridCol>
                <a:gridCol w="2951614">
                  <a:extLst>
                    <a:ext uri="{9D8B030D-6E8A-4147-A177-3AD203B41FA5}">
                      <a16:colId xmlns:a16="http://schemas.microsoft.com/office/drawing/2014/main" xmlns="" val="1443799218"/>
                    </a:ext>
                  </a:extLst>
                </a:gridCol>
              </a:tblGrid>
              <a:tr h="370840">
                <a:tc>
                  <a:txBody>
                    <a:bodyPr/>
                    <a:lstStyle/>
                    <a:p>
                      <a:pPr algn="l" rtl="1"/>
                      <a:r>
                        <a:rPr lang="fa-IR" sz="2400" b="1" dirty="0" smtClean="0">
                          <a:solidFill>
                            <a:schemeClr val="tx1"/>
                          </a:solidFill>
                          <a:cs typeface="B Nazanin" panose="00000400000000000000" pitchFamily="2" charset="-78"/>
                        </a:rPr>
                        <a:t>مالیات مربوط به فروش</a:t>
                      </a:r>
                      <a:r>
                        <a:rPr lang="fa-IR" sz="2400" b="1" baseline="0" dirty="0" smtClean="0">
                          <a:solidFill>
                            <a:schemeClr val="tx1"/>
                          </a:solidFill>
                          <a:cs typeface="B Nazanin" panose="00000400000000000000" pitchFamily="2" charset="-78"/>
                        </a:rPr>
                        <a:t> و دارایی+ وجوه حاصل از فروش - </a:t>
                      </a:r>
                      <a:r>
                        <a:rPr lang="fa-IR" sz="2400" b="1" dirty="0" smtClean="0">
                          <a:solidFill>
                            <a:schemeClr val="tx1"/>
                          </a:solidFill>
                          <a:cs typeface="B Nazanin" panose="00000400000000000000" pitchFamily="2" charset="-78"/>
                        </a:rPr>
                        <a:t>بهای</a:t>
                      </a:r>
                      <a:r>
                        <a:rPr lang="fa-IR" sz="2400" b="1" baseline="0" dirty="0" smtClean="0">
                          <a:solidFill>
                            <a:schemeClr val="tx1"/>
                          </a:solidFill>
                          <a:cs typeface="B Nazanin" panose="00000400000000000000" pitchFamily="2" charset="-78"/>
                        </a:rPr>
                        <a:t> تمام شده</a:t>
                      </a:r>
                      <a:endParaRPr lang="fa-IR" sz="2400" b="1" dirty="0">
                        <a:solidFill>
                          <a:schemeClr val="tx1"/>
                        </a:solidFill>
                        <a:cs typeface="B Nazanin" panose="00000400000000000000" pitchFamily="2" charset="-78"/>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rowSpan="2">
                  <a:txBody>
                    <a:bodyPr/>
                    <a:lstStyle/>
                    <a:p>
                      <a:pPr algn="ctr" rtl="1"/>
                      <a:r>
                        <a:rPr lang="fa-IR" dirty="0" smtClean="0">
                          <a:solidFill>
                            <a:schemeClr val="tx1"/>
                          </a:solidFill>
                        </a:rPr>
                        <a:t>=خالص سرمایه گذاری</a:t>
                      </a:r>
                      <a:endParaRPr lang="fa-IR" dirty="0">
                        <a:solidFill>
                          <a:schemeClr val="tx1"/>
                        </a:solidFill>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138638961"/>
                  </a:ext>
                </a:extLst>
              </a:tr>
              <a:tr h="370840">
                <a:tc>
                  <a:txBody>
                    <a:bodyPr/>
                    <a:lstStyle/>
                    <a:p>
                      <a:pPr algn="l" rtl="1"/>
                      <a:r>
                        <a:rPr lang="fa-IR" sz="2400" b="1" dirty="0" smtClean="0">
                          <a:cs typeface="B Nazanin" panose="00000400000000000000" pitchFamily="2" charset="-78"/>
                        </a:rPr>
                        <a:t>مالیات ناشی از زیان فروش دارایی قدیم</a:t>
                      </a:r>
                      <a:r>
                        <a:rPr lang="fa-IR" sz="2400" b="1" baseline="0" dirty="0" smtClean="0">
                          <a:cs typeface="B Nazanin" panose="00000400000000000000" pitchFamily="2" charset="-78"/>
                        </a:rPr>
                        <a:t> </a:t>
                      </a:r>
                      <a:r>
                        <a:rPr lang="fa-IR" sz="2400" b="0" baseline="0" dirty="0" smtClean="0">
                          <a:cs typeface="B Nazanin" panose="00000400000000000000" pitchFamily="2" charset="-78"/>
                        </a:rPr>
                        <a:t>–</a:t>
                      </a:r>
                      <a:r>
                        <a:rPr lang="fa-IR" sz="2400" b="1" baseline="0" dirty="0" smtClean="0">
                          <a:cs typeface="B Nazanin" panose="00000400000000000000" pitchFamily="2" charset="-78"/>
                        </a:rPr>
                        <a:t> دارایی قدیم </a:t>
                      </a:r>
                      <a:r>
                        <a:rPr lang="fa-IR" sz="2400" b="0" baseline="0" dirty="0" smtClean="0">
                          <a:cs typeface="B Nazanin" panose="00000400000000000000" pitchFamily="2" charset="-78"/>
                        </a:rPr>
                        <a:t>–</a:t>
                      </a:r>
                      <a:r>
                        <a:rPr lang="fa-IR" sz="2400" b="1" baseline="0" dirty="0" smtClean="0">
                          <a:cs typeface="B Nazanin" panose="00000400000000000000" pitchFamily="2" charset="-78"/>
                        </a:rPr>
                        <a:t> دارایی جدید</a:t>
                      </a:r>
                      <a:endParaRPr lang="fa-IR" sz="2400" b="1" dirty="0">
                        <a:cs typeface="B Nazanin" panose="00000400000000000000" pitchFamily="2" charset="-78"/>
                      </a:endParaRPr>
                    </a:p>
                  </a:txBody>
                  <a:tcPr>
                    <a:lnL w="12700" cmpd="sng">
                      <a:noFill/>
                    </a:lnL>
                    <a:lnR w="38100" cmpd="sng">
                      <a:noFill/>
                    </a:lnR>
                    <a:lnT w="38100" cmpd="sng">
                      <a:noFill/>
                    </a:lnT>
                    <a:lnB w="12700" cmpd="sng">
                      <a:noFill/>
                    </a:lnB>
                    <a:lnTlToBr w="12700" cmpd="sng">
                      <a:noFill/>
                      <a:prstDash val="solid"/>
                    </a:lnTlToBr>
                    <a:lnBlToTr w="12700" cmpd="sng">
                      <a:noFill/>
                      <a:prstDash val="solid"/>
                    </a:lnBlToTr>
                    <a:noFill/>
                  </a:tcPr>
                </a:tc>
                <a:tc vMerge="1">
                  <a:txBody>
                    <a:bodyPr/>
                    <a:lstStyle/>
                    <a:p>
                      <a:pPr rtl="1"/>
                      <a:endParaRPr lang="fa-IR" dirty="0"/>
                    </a:p>
                  </a:txBody>
                  <a:tcPr/>
                </a:tc>
                <a:extLst>
                  <a:ext uri="{0D108BD9-81ED-4DB2-BD59-A6C34878D82A}">
                    <a16:rowId xmlns:a16="http://schemas.microsoft.com/office/drawing/2014/main" xmlns="" val="3259950073"/>
                  </a:ext>
                </a:extLst>
              </a:tr>
            </a:tbl>
          </a:graphicData>
        </a:graphic>
      </p:graphicFrame>
    </p:spTree>
    <p:extLst>
      <p:ext uri="{BB962C8B-B14F-4D97-AF65-F5344CB8AC3E}">
        <p14:creationId xmlns:p14="http://schemas.microsoft.com/office/powerpoint/2010/main" val="2533711338"/>
      </p:ext>
    </p:extLst>
  </p:cSld>
  <p:clrMapOvr>
    <a:masterClrMapping/>
  </p:clrMapOvr>
  <p:transition spd="slow">
    <p:randomBar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9256" y="405169"/>
            <a:ext cx="9765965" cy="972870"/>
          </a:xfrm>
        </p:spPr>
        <p:txBody>
          <a:bodyPr>
            <a:noAutofit/>
          </a:bodyPr>
          <a:lstStyle/>
          <a:p>
            <a:pPr algn="r"/>
            <a:r>
              <a:rPr lang="fa-IR" sz="4000" b="1" dirty="0">
                <a:effectLst>
                  <a:glow rad="228600">
                    <a:schemeClr val="accent1">
                      <a:satMod val="175000"/>
                      <a:alpha val="40000"/>
                    </a:schemeClr>
                  </a:glow>
                </a:effectLst>
                <a:cs typeface="B Nazanin" panose="00000400000000000000" pitchFamily="2" charset="-78"/>
              </a:rPr>
              <a:t>ارزیابی پروژه های سرمایه گذاری </a:t>
            </a:r>
            <a:r>
              <a:rPr lang="fa-IR" sz="4000" b="1" dirty="0" smtClean="0">
                <a:effectLst>
                  <a:glow rad="228600">
                    <a:schemeClr val="accent1">
                      <a:satMod val="175000"/>
                      <a:alpha val="40000"/>
                    </a:schemeClr>
                  </a:glow>
                </a:effectLst>
                <a:cs typeface="B Nazanin" panose="00000400000000000000" pitchFamily="2" charset="-78"/>
              </a:rPr>
              <a:t>:</a:t>
            </a:r>
            <a:endParaRPr lang="fa-IR" sz="4000" b="1" dirty="0">
              <a:effectLst>
                <a:glow rad="228600">
                  <a:schemeClr val="accent1">
                    <a:satMod val="175000"/>
                    <a:alpha val="40000"/>
                  </a:schemeClr>
                </a:glow>
              </a:effectLst>
              <a:cs typeface="B Nazanin" panose="00000400000000000000" pitchFamily="2" charset="-78"/>
            </a:endParaRPr>
          </a:p>
        </p:txBody>
      </p:sp>
      <p:sp>
        <p:nvSpPr>
          <p:cNvPr id="4" name="TextBox 3"/>
          <p:cNvSpPr txBox="1"/>
          <p:nvPr/>
        </p:nvSpPr>
        <p:spPr>
          <a:xfrm>
            <a:off x="1764406" y="2369713"/>
            <a:ext cx="10100815" cy="3046988"/>
          </a:xfrm>
          <a:prstGeom prst="rect">
            <a:avLst/>
          </a:prstGeom>
          <a:noFill/>
        </p:spPr>
        <p:txBody>
          <a:bodyPr wrap="square" rtlCol="1">
            <a:spAutoFit/>
          </a:bodyPr>
          <a:lstStyle/>
          <a:p>
            <a:pPr marL="457200" indent="-457200" algn="r" rtl="1">
              <a:buFont typeface="Wingdings" panose="05000000000000000000" pitchFamily="2" charset="2"/>
              <a:buChar char="q"/>
            </a:pPr>
            <a:r>
              <a:rPr lang="fa-IR" sz="3200" dirty="0" smtClean="0">
                <a:cs typeface="B Nazanin" panose="00000400000000000000" pitchFamily="2" charset="-78"/>
              </a:rPr>
              <a:t>وجه هایی که از پروژه های سرمایه گذاری به دست می آید جریان نقدی ورودی می گویند (بازده)</a:t>
            </a:r>
          </a:p>
          <a:p>
            <a:pPr marL="457200" indent="-457200" algn="r" rtl="1">
              <a:buFont typeface="Wingdings" panose="05000000000000000000" pitchFamily="2" charset="2"/>
              <a:buChar char="q"/>
            </a:pPr>
            <a:r>
              <a:rPr lang="fa-IR" sz="3200" dirty="0" smtClean="0">
                <a:cs typeface="B Nazanin" panose="00000400000000000000" pitchFamily="2" charset="-78"/>
              </a:rPr>
              <a:t>تفاوت درآمد نقدی یک پروژه بر هزینه های نقدی آن است</a:t>
            </a:r>
          </a:p>
          <a:p>
            <a:pPr marL="457200" indent="-457200" algn="r" rtl="1">
              <a:buFont typeface="Wingdings" panose="05000000000000000000" pitchFamily="2" charset="2"/>
              <a:buChar char="q"/>
            </a:pPr>
            <a:r>
              <a:rPr lang="fa-IR" sz="3200" dirty="0">
                <a:cs typeface="B Nazanin" panose="00000400000000000000" pitchFamily="2" charset="-78"/>
              </a:rPr>
              <a:t>با توجه </a:t>
            </a:r>
            <a:r>
              <a:rPr lang="fa-IR" sz="3200" dirty="0" smtClean="0">
                <a:cs typeface="B Nazanin" panose="00000400000000000000" pitchFamily="2" charset="-78"/>
              </a:rPr>
              <a:t>به </a:t>
            </a:r>
            <a:r>
              <a:rPr lang="fa-IR" sz="3200" dirty="0">
                <a:cs typeface="B Nazanin" panose="00000400000000000000" pitchFamily="2" charset="-78"/>
              </a:rPr>
              <a:t>2 </a:t>
            </a:r>
            <a:r>
              <a:rPr lang="fa-IR" sz="3200" dirty="0" smtClean="0">
                <a:cs typeface="B Nazanin" panose="00000400000000000000" pitchFamily="2" charset="-78"/>
              </a:rPr>
              <a:t>مورد قبل در رابطه با جریان نقدی 2مطلب مهم اثر می گذارد:</a:t>
            </a:r>
            <a:endParaRPr lang="fa-IR" sz="3200" dirty="0">
              <a:cs typeface="B Nazanin" panose="00000400000000000000" pitchFamily="2" charset="-78"/>
            </a:endParaRPr>
          </a:p>
          <a:p>
            <a:pPr marL="457200" indent="-457200" algn="r" rtl="1">
              <a:buFont typeface="Arial" panose="020B0604020202020204" pitchFamily="34" charset="0"/>
              <a:buChar char="•"/>
            </a:pPr>
            <a:r>
              <a:rPr lang="fa-IR" sz="3200" dirty="0" smtClean="0">
                <a:cs typeface="B Nazanin" panose="00000400000000000000" pitchFamily="2" charset="-78"/>
              </a:rPr>
              <a:t>استهلاک </a:t>
            </a:r>
            <a:endParaRPr lang="fa-IR" sz="3200" dirty="0">
              <a:cs typeface="B Nazanin" panose="00000400000000000000" pitchFamily="2" charset="-78"/>
            </a:endParaRPr>
          </a:p>
          <a:p>
            <a:pPr marL="457200" indent="-457200" algn="r" rtl="1">
              <a:buFont typeface="Arial" panose="020B0604020202020204" pitchFamily="34" charset="0"/>
              <a:buChar char="•"/>
            </a:pPr>
            <a:r>
              <a:rPr lang="fa-IR" sz="3200" dirty="0" smtClean="0">
                <a:cs typeface="B Nazanin" panose="00000400000000000000" pitchFamily="2" charset="-78"/>
              </a:rPr>
              <a:t>مالیات</a:t>
            </a:r>
            <a:endParaRPr lang="fa-IR" sz="3200" dirty="0">
              <a:cs typeface="B Nazanin" panose="00000400000000000000" pitchFamily="2" charset="-78"/>
            </a:endParaRPr>
          </a:p>
        </p:txBody>
      </p:sp>
      <p:grpSp>
        <p:nvGrpSpPr>
          <p:cNvPr id="5" name="Group 4"/>
          <p:cNvGrpSpPr/>
          <p:nvPr/>
        </p:nvGrpSpPr>
        <p:grpSpPr>
          <a:xfrm>
            <a:off x="4997003" y="1287888"/>
            <a:ext cx="6868218" cy="785612"/>
            <a:chOff x="0" y="-163082"/>
            <a:chExt cx="8128000" cy="1399470"/>
          </a:xfrm>
          <a:scene3d>
            <a:camera prst="orthographicFront"/>
            <a:lightRig rig="threePt" dir="t">
              <a:rot lat="0" lon="0" rev="7500000"/>
            </a:lightRig>
          </a:scene3d>
        </p:grpSpPr>
        <p:sp>
          <p:nvSpPr>
            <p:cNvPr id="6" name="Rounded Rectangle 5"/>
            <p:cNvSpPr/>
            <p:nvPr/>
          </p:nvSpPr>
          <p:spPr>
            <a:xfrm>
              <a:off x="0" y="19586"/>
              <a:ext cx="8128000" cy="1216800"/>
            </a:xfrm>
            <a:prstGeom prst="roundRect">
              <a:avLst/>
            </a:prstGeom>
            <a:sp3d prstMaterial="plastic">
              <a:bevelT w="127000" h="25400" prst="relaxedInset"/>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7" name="Rounded Rectangle 4"/>
            <p:cNvSpPr txBox="1"/>
            <p:nvPr/>
          </p:nvSpPr>
          <p:spPr>
            <a:xfrm>
              <a:off x="59398" y="-163082"/>
              <a:ext cx="8009202" cy="1399470"/>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37160" tIns="137160" rIns="137160" bIns="137160" numCol="1" spcCol="1270" anchor="ctr" anchorCtr="0">
              <a:noAutofit/>
            </a:bodyPr>
            <a:lstStyle/>
            <a:p>
              <a:pPr marL="274320" indent="-274320" algn="just" rtl="1">
                <a:buClr>
                  <a:schemeClr val="accent3"/>
                </a:buClr>
                <a:defRPr/>
              </a:pPr>
              <a:r>
                <a:rPr lang="fa-IR" sz="3600" b="1" dirty="0" smtClean="0">
                  <a:solidFill>
                    <a:schemeClr val="bg1"/>
                  </a:solidFill>
                  <a:cs typeface="B Nazanin" pitchFamily="2" charset="-78"/>
                </a:rPr>
                <a:t>2. محاسبه جریان های نقدی:</a:t>
              </a:r>
              <a:endParaRPr lang="en-US" sz="3600" b="1" dirty="0">
                <a:solidFill>
                  <a:schemeClr val="bg1"/>
                </a:solidFill>
                <a:cs typeface="B Nazanin" pitchFamily="2" charset="-78"/>
              </a:endParaRPr>
            </a:p>
          </p:txBody>
        </p:sp>
      </p:grpSp>
      <p:sp>
        <p:nvSpPr>
          <p:cNvPr id="3" name="TextBox 2"/>
          <p:cNvSpPr txBox="1"/>
          <p:nvPr/>
        </p:nvSpPr>
        <p:spPr>
          <a:xfrm>
            <a:off x="1893195" y="5712914"/>
            <a:ext cx="9195146" cy="523220"/>
          </a:xfrm>
          <a:prstGeom prst="rect">
            <a:avLst/>
          </a:prstGeom>
          <a:noFill/>
        </p:spPr>
        <p:txBody>
          <a:bodyPr wrap="none" rtlCol="1">
            <a:spAutoFit/>
          </a:bodyPr>
          <a:lstStyle/>
          <a:p>
            <a:r>
              <a:rPr lang="fa-IR" sz="2800" dirty="0" smtClean="0">
                <a:cs typeface="B Nazanin" panose="00000400000000000000" pitchFamily="2" charset="-78"/>
              </a:rPr>
              <a:t>استهلاک + (نرخ مالیات – 1){استهلاک – (هزینه نقدی – درآمد)} </a:t>
            </a:r>
            <a:r>
              <a:rPr lang="fa-IR" sz="2400" dirty="0" smtClean="0">
                <a:cs typeface="B Nazanin" panose="00000400000000000000" pitchFamily="2" charset="-78"/>
              </a:rPr>
              <a:t>=</a:t>
            </a:r>
            <a:r>
              <a:rPr lang="fa-IR" sz="2800" dirty="0" smtClean="0">
                <a:cs typeface="B Nazanin" panose="00000400000000000000" pitchFamily="2" charset="-78"/>
              </a:rPr>
              <a:t> جریان نقدی</a:t>
            </a:r>
            <a:endParaRPr lang="fa-IR" sz="2800" dirty="0">
              <a:cs typeface="B Nazanin" panose="00000400000000000000" pitchFamily="2" charset="-78"/>
            </a:endParaRPr>
          </a:p>
        </p:txBody>
      </p:sp>
    </p:spTree>
    <p:extLst>
      <p:ext uri="{BB962C8B-B14F-4D97-AF65-F5344CB8AC3E}">
        <p14:creationId xmlns:p14="http://schemas.microsoft.com/office/powerpoint/2010/main" val="3519364589"/>
      </p:ext>
    </p:extLst>
  </p:cSld>
  <p:clrMapOvr>
    <a:masterClrMapping/>
  </p:clrMapOvr>
  <p:transition spd="slow">
    <p:randomBar dir="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9256" y="405169"/>
            <a:ext cx="9765965" cy="972870"/>
          </a:xfrm>
        </p:spPr>
        <p:txBody>
          <a:bodyPr>
            <a:noAutofit/>
          </a:bodyPr>
          <a:lstStyle/>
          <a:p>
            <a:pPr algn="r"/>
            <a:r>
              <a:rPr lang="fa-IR" sz="4000" b="1" dirty="0">
                <a:effectLst>
                  <a:glow rad="228600">
                    <a:schemeClr val="accent1">
                      <a:satMod val="175000"/>
                      <a:alpha val="40000"/>
                    </a:schemeClr>
                  </a:glow>
                </a:effectLst>
                <a:cs typeface="B Nazanin" panose="00000400000000000000" pitchFamily="2" charset="-78"/>
              </a:rPr>
              <a:t>ارزیابی پروژه های سرمایه گذاری </a:t>
            </a:r>
            <a:r>
              <a:rPr lang="fa-IR" sz="4000" b="1" dirty="0" smtClean="0">
                <a:effectLst>
                  <a:glow rad="228600">
                    <a:schemeClr val="accent1">
                      <a:satMod val="175000"/>
                      <a:alpha val="40000"/>
                    </a:schemeClr>
                  </a:glow>
                </a:effectLst>
                <a:cs typeface="B Nazanin" panose="00000400000000000000" pitchFamily="2" charset="-78"/>
              </a:rPr>
              <a:t>:</a:t>
            </a:r>
            <a:endParaRPr lang="fa-IR" sz="4000" b="1" dirty="0">
              <a:effectLst>
                <a:glow rad="228600">
                  <a:schemeClr val="accent1">
                    <a:satMod val="175000"/>
                    <a:alpha val="40000"/>
                  </a:schemeClr>
                </a:glow>
              </a:effectLst>
              <a:cs typeface="B Nazanin" panose="00000400000000000000" pitchFamily="2" charset="-78"/>
            </a:endParaRPr>
          </a:p>
        </p:txBody>
      </p:sp>
      <p:sp>
        <p:nvSpPr>
          <p:cNvPr id="4" name="TextBox 3"/>
          <p:cNvSpPr txBox="1"/>
          <p:nvPr/>
        </p:nvSpPr>
        <p:spPr>
          <a:xfrm>
            <a:off x="1931830" y="2260758"/>
            <a:ext cx="10100815" cy="2554545"/>
          </a:xfrm>
          <a:prstGeom prst="rect">
            <a:avLst/>
          </a:prstGeom>
          <a:noFill/>
        </p:spPr>
        <p:txBody>
          <a:bodyPr wrap="square" rtlCol="1">
            <a:spAutoFit/>
          </a:bodyPr>
          <a:lstStyle/>
          <a:p>
            <a:pPr algn="r" rtl="1"/>
            <a:r>
              <a:rPr lang="fa-IR" sz="3200" dirty="0" smtClean="0">
                <a:cs typeface="B Nazanin" panose="00000400000000000000" pitchFamily="2" charset="-78"/>
              </a:rPr>
              <a:t>مثال: شرکت مصطفی خادمی تجهیزاتی به بهای 1.000.000 خرید ارزش اسقاط 100.000 عمر مفید 5 سال برآورد شده است در صورت خرید تجهیزات 200.000 به سرمایه در گردش اضافه می شود که این مبلغ در پایان سال پنجم بازیافت می شود و صرفه جویی نقدی در هزینه ها 300.000 ریال باشد و نرخ مالیات 25% باشد. مطلوب است:</a:t>
            </a:r>
            <a:r>
              <a:rPr lang="fa-IR" sz="3200" dirty="0">
                <a:cs typeface="B Nazanin" panose="00000400000000000000" pitchFamily="2" charset="-78"/>
              </a:rPr>
              <a:t> </a:t>
            </a:r>
            <a:r>
              <a:rPr lang="fa-IR" sz="3200" dirty="0" smtClean="0">
                <a:cs typeface="B Nazanin" panose="00000400000000000000" pitchFamily="2" charset="-78"/>
              </a:rPr>
              <a:t>خالص سرمایه گذاری و خالص جریان نقدی</a:t>
            </a:r>
          </a:p>
        </p:txBody>
      </p:sp>
      <p:grpSp>
        <p:nvGrpSpPr>
          <p:cNvPr id="5" name="Group 4"/>
          <p:cNvGrpSpPr/>
          <p:nvPr/>
        </p:nvGrpSpPr>
        <p:grpSpPr>
          <a:xfrm>
            <a:off x="4997003" y="1287888"/>
            <a:ext cx="6868218" cy="785612"/>
            <a:chOff x="0" y="-163082"/>
            <a:chExt cx="8128000" cy="1399470"/>
          </a:xfrm>
          <a:scene3d>
            <a:camera prst="orthographicFront"/>
            <a:lightRig rig="threePt" dir="t">
              <a:rot lat="0" lon="0" rev="7500000"/>
            </a:lightRig>
          </a:scene3d>
        </p:grpSpPr>
        <p:sp>
          <p:nvSpPr>
            <p:cNvPr id="6" name="Rounded Rectangle 5"/>
            <p:cNvSpPr/>
            <p:nvPr/>
          </p:nvSpPr>
          <p:spPr>
            <a:xfrm>
              <a:off x="0" y="19586"/>
              <a:ext cx="8128000" cy="1216800"/>
            </a:xfrm>
            <a:prstGeom prst="roundRect">
              <a:avLst/>
            </a:prstGeom>
            <a:sp3d prstMaterial="plastic">
              <a:bevelT w="127000" h="25400" prst="relaxedInset"/>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7" name="Rounded Rectangle 4"/>
            <p:cNvSpPr txBox="1"/>
            <p:nvPr/>
          </p:nvSpPr>
          <p:spPr>
            <a:xfrm>
              <a:off x="59398" y="-163082"/>
              <a:ext cx="8009202" cy="1399470"/>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37160" tIns="137160" rIns="137160" bIns="137160" numCol="1" spcCol="1270" anchor="ctr" anchorCtr="0">
              <a:noAutofit/>
            </a:bodyPr>
            <a:lstStyle/>
            <a:p>
              <a:pPr marL="274320" indent="-274320" algn="just" rtl="1">
                <a:buClr>
                  <a:schemeClr val="accent3"/>
                </a:buClr>
                <a:defRPr/>
              </a:pPr>
              <a:r>
                <a:rPr lang="fa-IR" sz="3600" b="1" dirty="0" smtClean="0">
                  <a:solidFill>
                    <a:schemeClr val="bg1"/>
                  </a:solidFill>
                  <a:cs typeface="B Nazanin" pitchFamily="2" charset="-78"/>
                </a:rPr>
                <a:t>محاسبه جریان های نقدی:</a:t>
              </a:r>
              <a:endParaRPr lang="en-US" sz="3600" b="1" dirty="0">
                <a:solidFill>
                  <a:schemeClr val="bg1"/>
                </a:solidFill>
                <a:cs typeface="B Nazanin" pitchFamily="2" charset="-78"/>
              </a:endParaRPr>
            </a:p>
          </p:txBody>
        </p:sp>
      </p:grpSp>
      <mc:AlternateContent xmlns:mc="http://schemas.openxmlformats.org/markup-compatibility/2006" xmlns:a14="http://schemas.microsoft.com/office/drawing/2010/main">
        <mc:Choice Requires="a14">
          <p:graphicFrame>
            <p:nvGraphicFramePr>
              <p:cNvPr id="9" name="Table 8"/>
              <p:cNvGraphicFramePr>
                <a:graphicFrameLocks noGrp="1"/>
              </p:cNvGraphicFramePr>
              <p:nvPr>
                <p:extLst>
                  <p:ext uri="{D42A27DB-BD31-4B8C-83A1-F6EECF244321}">
                    <p14:modId xmlns:p14="http://schemas.microsoft.com/office/powerpoint/2010/main" val="995229505"/>
                  </p:ext>
                </p:extLst>
              </p:nvPr>
            </p:nvGraphicFramePr>
            <p:xfrm>
              <a:off x="1250680" y="4956342"/>
              <a:ext cx="8846356" cy="1716977"/>
            </p:xfrm>
            <a:graphic>
              <a:graphicData uri="http://schemas.openxmlformats.org/drawingml/2006/table">
                <a:tbl>
                  <a:tblPr rtl="1" firstRow="1" bandRow="1">
                    <a:tableStyleId>{2D5ABB26-0587-4C30-8999-92F81FD0307C}</a:tableStyleId>
                  </a:tblPr>
                  <a:tblGrid>
                    <a:gridCol w="2616218">
                      <a:extLst>
                        <a:ext uri="{9D8B030D-6E8A-4147-A177-3AD203B41FA5}">
                          <a16:colId xmlns:a16="http://schemas.microsoft.com/office/drawing/2014/main" xmlns="" val="2745623995"/>
                        </a:ext>
                      </a:extLst>
                    </a:gridCol>
                    <a:gridCol w="6230138">
                      <a:extLst>
                        <a:ext uri="{9D8B030D-6E8A-4147-A177-3AD203B41FA5}">
                          <a16:colId xmlns:a16="http://schemas.microsoft.com/office/drawing/2014/main" xmlns="" val="3930004985"/>
                        </a:ext>
                      </a:extLst>
                    </a:gridCol>
                  </a:tblGrid>
                  <a:tr h="370840">
                    <a:tc>
                      <a:txBody>
                        <a:bodyPr/>
                        <a:lstStyle/>
                        <a:p>
                          <a:pPr rtl="1"/>
                          <a:r>
                            <a:rPr lang="fa-IR" dirty="0" smtClean="0"/>
                            <a:t>خالص سرمایه گذاری</a:t>
                          </a:r>
                          <a:endParaRPr lang="fa-IR"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rtl="1"/>
                          <a:r>
                            <a:rPr lang="fa-IR" dirty="0" smtClean="0"/>
                            <a:t>1.200.000=200.000+1.000.000</a:t>
                          </a:r>
                          <a:endParaRPr lang="fa-IR"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2759007493"/>
                      </a:ext>
                    </a:extLst>
                  </a:tr>
                  <a:tr h="370840">
                    <a:tc>
                      <a:txBody>
                        <a:bodyPr/>
                        <a:lstStyle/>
                        <a:p>
                          <a:pPr algn="ctr" rtl="1"/>
                          <a:r>
                            <a:rPr lang="fa-IR" dirty="0" smtClean="0"/>
                            <a:t>استهلاک</a:t>
                          </a:r>
                          <a:endParaRPr lang="fa-IR"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rtl="1"/>
                          <a14:m>
                            <m:oMathPara xmlns:m="http://schemas.openxmlformats.org/officeDocument/2006/math">
                              <m:oMathParaPr>
                                <m:jc m:val="left"/>
                              </m:oMathParaPr>
                              <m:oMath xmlns:m="http://schemas.openxmlformats.org/officeDocument/2006/math">
                                <m:f>
                                  <m:fPr>
                                    <m:ctrlPr>
                                      <a:rPr lang="fa-IR" b="0" i="1" smtClean="0">
                                        <a:latin typeface="Cambria Math"/>
                                      </a:rPr>
                                    </m:ctrlPr>
                                  </m:fPr>
                                  <m:num>
                                    <m:r>
                                      <m:rPr>
                                        <m:nor/>
                                      </m:rPr>
                                      <a:rPr lang="fa-IR" b="0" i="0" smtClean="0">
                                        <a:latin typeface="Cambria Math" panose="02040503050406030204" pitchFamily="18" charset="0"/>
                                      </a:rPr>
                                      <m:t>1</m:t>
                                    </m:r>
                                    <m:r>
                                      <m:rPr>
                                        <m:nor/>
                                      </m:rPr>
                                      <a:rPr lang="fa-IR" b="0" i="0" smtClean="0">
                                        <a:latin typeface="Cambria Math" panose="02040503050406030204" pitchFamily="18" charset="0"/>
                                      </a:rPr>
                                      <m:t>,</m:t>
                                    </m:r>
                                    <m:r>
                                      <m:rPr>
                                        <m:nor/>
                                      </m:rPr>
                                      <a:rPr lang="fa-IR" b="0" i="0" smtClean="0">
                                        <a:latin typeface="Cambria Math" panose="02040503050406030204" pitchFamily="18" charset="0"/>
                                      </a:rPr>
                                      <m:t>000</m:t>
                                    </m:r>
                                    <m:r>
                                      <m:rPr>
                                        <m:nor/>
                                      </m:rPr>
                                      <a:rPr lang="fa-IR" b="0" i="0" smtClean="0">
                                        <a:latin typeface="Cambria Math" panose="02040503050406030204" pitchFamily="18" charset="0"/>
                                      </a:rPr>
                                      <m:t>,</m:t>
                                    </m:r>
                                    <m:r>
                                      <m:rPr>
                                        <m:nor/>
                                      </m:rPr>
                                      <a:rPr lang="fa-IR" b="0" i="0" smtClean="0">
                                        <a:latin typeface="Cambria Math" panose="02040503050406030204" pitchFamily="18" charset="0"/>
                                      </a:rPr>
                                      <m:t>000</m:t>
                                    </m:r>
                                    <m:r>
                                      <m:rPr>
                                        <m:nor/>
                                      </m:rPr>
                                      <a:rPr lang="fa-IR" b="0" i="0" smtClean="0">
                                        <a:latin typeface="Cambria Math" panose="02040503050406030204" pitchFamily="18" charset="0"/>
                                      </a:rPr>
                                      <m:t>−</m:t>
                                    </m:r>
                                    <m:r>
                                      <m:rPr>
                                        <m:nor/>
                                      </m:rPr>
                                      <a:rPr lang="fa-IR" b="0" i="0" smtClean="0">
                                        <a:latin typeface="Cambria Math" panose="02040503050406030204" pitchFamily="18" charset="0"/>
                                      </a:rPr>
                                      <m:t>100</m:t>
                                    </m:r>
                                    <m:r>
                                      <m:rPr>
                                        <m:nor/>
                                      </m:rPr>
                                      <a:rPr lang="fa-IR" b="0" i="0" smtClean="0">
                                        <a:latin typeface="Cambria Math" panose="02040503050406030204" pitchFamily="18" charset="0"/>
                                      </a:rPr>
                                      <m:t>,</m:t>
                                    </m:r>
                                    <m:r>
                                      <m:rPr>
                                        <m:nor/>
                                      </m:rPr>
                                      <a:rPr lang="fa-IR" b="0" i="0" smtClean="0">
                                        <a:latin typeface="Cambria Math" panose="02040503050406030204" pitchFamily="18" charset="0"/>
                                      </a:rPr>
                                      <m:t>000</m:t>
                                    </m:r>
                                  </m:num>
                                  <m:den>
                                    <m:r>
                                      <m:rPr>
                                        <m:nor/>
                                      </m:rPr>
                                      <a:rPr lang="fa-IR" b="0" i="0" smtClean="0">
                                        <a:latin typeface="Cambria Math" panose="02040503050406030204" pitchFamily="18" charset="0"/>
                                      </a:rPr>
                                      <m:t>5</m:t>
                                    </m:r>
                                  </m:den>
                                </m:f>
                                <m:r>
                                  <a:rPr lang="fa-IR" b="0" i="1" smtClean="0">
                                    <a:latin typeface="Cambria Math" panose="02040503050406030204" pitchFamily="18" charset="0"/>
                                  </a:rPr>
                                  <m:t>=</m:t>
                                </m:r>
                                <m:r>
                                  <m:rPr>
                                    <m:nor/>
                                  </m:rPr>
                                  <a:rPr lang="fa-IR" b="0" i="0" smtClean="0">
                                    <a:latin typeface="Cambria Math" panose="02040503050406030204" pitchFamily="18" charset="0"/>
                                  </a:rPr>
                                  <m:t>180</m:t>
                                </m:r>
                                <m:r>
                                  <m:rPr>
                                    <m:nor/>
                                  </m:rPr>
                                  <a:rPr lang="fa-IR" b="0" i="0" smtClean="0">
                                    <a:latin typeface="Cambria Math" panose="02040503050406030204" pitchFamily="18" charset="0"/>
                                  </a:rPr>
                                  <m:t>,</m:t>
                                </m:r>
                                <m:r>
                                  <m:rPr>
                                    <m:nor/>
                                  </m:rPr>
                                  <a:rPr lang="fa-IR" b="0" i="0" smtClean="0">
                                    <a:latin typeface="Cambria Math" panose="02040503050406030204" pitchFamily="18" charset="0"/>
                                  </a:rPr>
                                  <m:t>000</m:t>
                                </m:r>
                              </m:oMath>
                            </m:oMathPara>
                          </a14:m>
                          <a:endParaRPr lang="fa-IR"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879804603"/>
                      </a:ext>
                    </a:extLst>
                  </a:tr>
                  <a:tr h="370840">
                    <a:tc>
                      <a:txBody>
                        <a:bodyPr/>
                        <a:lstStyle/>
                        <a:p>
                          <a:pPr rtl="1"/>
                          <a:r>
                            <a:rPr lang="fa-IR" dirty="0" smtClean="0"/>
                            <a:t>جریان نقدی اول تا چهارم</a:t>
                          </a:r>
                          <a:endParaRPr lang="fa-IR"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rtl="1"/>
                          <a:r>
                            <a:rPr lang="fa-IR" dirty="0" smtClean="0"/>
                            <a:t>270.000=180.000+(25%-1)(180.000-300.000)</a:t>
                          </a:r>
                          <a:endParaRPr lang="fa-IR"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857090954"/>
                      </a:ext>
                    </a:extLst>
                  </a:tr>
                  <a:tr h="370840">
                    <a:tc>
                      <a:txBody>
                        <a:bodyPr/>
                        <a:lstStyle/>
                        <a:p>
                          <a:pPr rtl="1"/>
                          <a:r>
                            <a:rPr lang="fa-IR" dirty="0" smtClean="0"/>
                            <a:t>جریان نقدی سال پنجم</a:t>
                          </a:r>
                          <a:endParaRPr lang="fa-IR"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457200" rtl="1" eaLnBrk="1" fontAlgn="auto" latinLnBrk="0" hangingPunct="1">
                            <a:lnSpc>
                              <a:spcPct val="100000"/>
                            </a:lnSpc>
                            <a:spcBef>
                              <a:spcPts val="0"/>
                            </a:spcBef>
                            <a:spcAft>
                              <a:spcPts val="0"/>
                            </a:spcAft>
                            <a:buClrTx/>
                            <a:buSzTx/>
                            <a:buFontTx/>
                            <a:buNone/>
                            <a:tabLst/>
                            <a:defRPr/>
                          </a:pPr>
                          <a:r>
                            <a:rPr lang="fa-IR" dirty="0" smtClean="0"/>
                            <a:t>570.000=200.000+180.000+(25%-1)(180.000-300.000)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3343036189"/>
                      </a:ext>
                    </a:extLst>
                  </a:tr>
                </a:tbl>
              </a:graphicData>
            </a:graphic>
          </p:graphicFrame>
        </mc:Choice>
        <mc:Fallback xmlns="">
          <p:graphicFrame>
            <p:nvGraphicFramePr>
              <p:cNvPr id="9" name="Table 8"/>
              <p:cNvGraphicFramePr>
                <a:graphicFrameLocks noGrp="1"/>
              </p:cNvGraphicFramePr>
              <p:nvPr>
                <p:extLst>
                  <p:ext uri="{D42A27DB-BD31-4B8C-83A1-F6EECF244321}">
                    <p14:modId xmlns:p14="http://schemas.microsoft.com/office/powerpoint/2010/main" val="995229505"/>
                  </p:ext>
                </p:extLst>
              </p:nvPr>
            </p:nvGraphicFramePr>
            <p:xfrm>
              <a:off x="1250680" y="4956342"/>
              <a:ext cx="8846356" cy="1716977"/>
            </p:xfrm>
            <a:graphic>
              <a:graphicData uri="http://schemas.openxmlformats.org/drawingml/2006/table">
                <a:tbl>
                  <a:tblPr rtl="1" firstRow="1" bandRow="1">
                    <a:tableStyleId>{2D5ABB26-0587-4C30-8999-92F81FD0307C}</a:tableStyleId>
                  </a:tblPr>
                  <a:tblGrid>
                    <a:gridCol w="2616218">
                      <a:extLst>
                        <a:ext uri="{9D8B030D-6E8A-4147-A177-3AD203B41FA5}">
                          <a16:colId xmlns:a16="http://schemas.microsoft.com/office/drawing/2014/main" val="2745623995"/>
                        </a:ext>
                      </a:extLst>
                    </a:gridCol>
                    <a:gridCol w="6230138">
                      <a:extLst>
                        <a:ext uri="{9D8B030D-6E8A-4147-A177-3AD203B41FA5}">
                          <a16:colId xmlns:a16="http://schemas.microsoft.com/office/drawing/2014/main" val="3930004985"/>
                        </a:ext>
                      </a:extLst>
                    </a:gridCol>
                  </a:tblGrid>
                  <a:tr h="370840">
                    <a:tc>
                      <a:txBody>
                        <a:bodyPr/>
                        <a:lstStyle/>
                        <a:p>
                          <a:pPr rtl="1"/>
                          <a:r>
                            <a:rPr lang="fa-IR" dirty="0" smtClean="0"/>
                            <a:t>خالص سرمایه گذاری</a:t>
                          </a:r>
                          <a:endParaRPr lang="fa-IR"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rtl="1"/>
                          <a:r>
                            <a:rPr lang="fa-IR" dirty="0" smtClean="0"/>
                            <a:t>1.200.000=200.000+1.000.000</a:t>
                          </a:r>
                          <a:endParaRPr lang="fa-IR"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007493"/>
                      </a:ext>
                    </a:extLst>
                  </a:tr>
                  <a:tr h="604457">
                    <a:tc>
                      <a:txBody>
                        <a:bodyPr/>
                        <a:lstStyle/>
                        <a:p>
                          <a:pPr algn="ctr" rtl="1"/>
                          <a:r>
                            <a:rPr lang="fa-IR" dirty="0" smtClean="0"/>
                            <a:t>استهلاک</a:t>
                          </a:r>
                          <a:endParaRPr lang="fa-IR"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fa-I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blipFill>
                          <a:blip r:embed="rId2"/>
                          <a:stretch>
                            <a:fillRect l="-41935" t="-66667" b="-138384"/>
                          </a:stretch>
                        </a:blipFill>
                      </a:tcPr>
                    </a:tc>
                    <a:extLst>
                      <a:ext uri="{0D108BD9-81ED-4DB2-BD59-A6C34878D82A}">
                        <a16:rowId xmlns:a16="http://schemas.microsoft.com/office/drawing/2014/main" val="1879804603"/>
                      </a:ext>
                    </a:extLst>
                  </a:tr>
                  <a:tr h="370840">
                    <a:tc>
                      <a:txBody>
                        <a:bodyPr/>
                        <a:lstStyle/>
                        <a:p>
                          <a:pPr rtl="1"/>
                          <a:r>
                            <a:rPr lang="fa-IR" dirty="0" smtClean="0"/>
                            <a:t>جریان نقدی اول تا چهارم</a:t>
                          </a:r>
                          <a:endParaRPr lang="fa-IR"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rtl="1"/>
                          <a:r>
                            <a:rPr lang="fa-IR" dirty="0" smtClean="0"/>
                            <a:t>270.000=180.000+(25%-1)(180.000-300.000)</a:t>
                          </a:r>
                          <a:endParaRPr lang="fa-IR"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7090954"/>
                      </a:ext>
                    </a:extLst>
                  </a:tr>
                  <a:tr h="370840">
                    <a:tc>
                      <a:txBody>
                        <a:bodyPr/>
                        <a:lstStyle/>
                        <a:p>
                          <a:pPr rtl="1"/>
                          <a:r>
                            <a:rPr lang="fa-IR" dirty="0" smtClean="0"/>
                            <a:t>جریان نقدی سال پنجم</a:t>
                          </a:r>
                          <a:endParaRPr lang="fa-IR"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457200" rtl="1" eaLnBrk="1" fontAlgn="auto" latinLnBrk="0" hangingPunct="1">
                            <a:lnSpc>
                              <a:spcPct val="100000"/>
                            </a:lnSpc>
                            <a:spcBef>
                              <a:spcPts val="0"/>
                            </a:spcBef>
                            <a:spcAft>
                              <a:spcPts val="0"/>
                            </a:spcAft>
                            <a:buClrTx/>
                            <a:buSzTx/>
                            <a:buFontTx/>
                            <a:buNone/>
                            <a:tabLst/>
                            <a:defRPr/>
                          </a:pPr>
                          <a:r>
                            <a:rPr lang="fa-IR" dirty="0" smtClean="0"/>
                            <a:t>570.000=200.000+180.000+(25%-1)(180.000-300.000)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43036189"/>
                      </a:ext>
                    </a:extLst>
                  </a:tr>
                </a:tbl>
              </a:graphicData>
            </a:graphic>
          </p:graphicFrame>
        </mc:Fallback>
      </mc:AlternateContent>
    </p:spTree>
    <p:extLst>
      <p:ext uri="{BB962C8B-B14F-4D97-AF65-F5344CB8AC3E}">
        <p14:creationId xmlns:p14="http://schemas.microsoft.com/office/powerpoint/2010/main" val="707577965"/>
      </p:ext>
    </p:extLst>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9256" y="405169"/>
            <a:ext cx="9765965" cy="972870"/>
          </a:xfrm>
        </p:spPr>
        <p:txBody>
          <a:bodyPr>
            <a:noAutofit/>
          </a:bodyPr>
          <a:lstStyle/>
          <a:p>
            <a:pPr algn="r"/>
            <a:r>
              <a:rPr lang="fa-IR" sz="4000" b="1" dirty="0" smtClean="0">
                <a:effectLst>
                  <a:glow rad="228600">
                    <a:schemeClr val="accent1">
                      <a:satMod val="175000"/>
                      <a:alpha val="40000"/>
                    </a:schemeClr>
                  </a:glow>
                </a:effectLst>
                <a:cs typeface="B Nazanin" panose="00000400000000000000" pitchFamily="2" charset="-78"/>
              </a:rPr>
              <a:t>روش های ارزیابی پروژه های سرمایه گذاری:</a:t>
            </a:r>
            <a:endParaRPr lang="fa-IR" sz="4000" b="1" dirty="0">
              <a:effectLst>
                <a:glow rad="228600">
                  <a:schemeClr val="accent1">
                    <a:satMod val="175000"/>
                    <a:alpha val="40000"/>
                  </a:schemeClr>
                </a:glow>
              </a:effectLst>
              <a:cs typeface="B Nazanin" panose="00000400000000000000" pitchFamily="2" charset="-78"/>
            </a:endParaRPr>
          </a:p>
        </p:txBody>
      </p:sp>
      <p:sp>
        <p:nvSpPr>
          <p:cNvPr id="4" name="TextBox 3"/>
          <p:cNvSpPr txBox="1"/>
          <p:nvPr/>
        </p:nvSpPr>
        <p:spPr>
          <a:xfrm>
            <a:off x="1764406" y="2298904"/>
            <a:ext cx="10100815" cy="4308872"/>
          </a:xfrm>
          <a:prstGeom prst="rect">
            <a:avLst/>
          </a:prstGeom>
          <a:noFill/>
        </p:spPr>
        <p:txBody>
          <a:bodyPr wrap="square" rtlCol="1">
            <a:spAutoFit/>
          </a:bodyPr>
          <a:lstStyle/>
          <a:p>
            <a:pPr marL="457200" indent="-457200" algn="r" rtl="1">
              <a:buFont typeface="Wingdings" panose="05000000000000000000" pitchFamily="2" charset="2"/>
              <a:buChar char="q"/>
            </a:pPr>
            <a:r>
              <a:rPr lang="fa-IR" altLang="fa-IR" sz="3200" dirty="0" smtClean="0">
                <a:ea typeface="Majalla UI"/>
                <a:cs typeface="B Nazanin" panose="00000400000000000000" pitchFamily="2" charset="-78"/>
              </a:rPr>
              <a:t>روشهاي </a:t>
            </a:r>
            <a:r>
              <a:rPr lang="fa-IR" altLang="fa-IR" sz="3200" dirty="0">
                <a:ea typeface="Majalla UI"/>
                <a:cs typeface="B Nazanin" panose="00000400000000000000" pitchFamily="2" charset="-78"/>
              </a:rPr>
              <a:t>مبتني بر تنزيل گردش وجه نقد شامل :</a:t>
            </a:r>
          </a:p>
          <a:p>
            <a:pPr marL="457200" indent="-457200" algn="r" rtl="1">
              <a:buFont typeface="Arial" panose="020B0604020202020204" pitchFamily="34" charset="0"/>
              <a:buChar char="•"/>
            </a:pPr>
            <a:r>
              <a:rPr lang="fa-IR" altLang="fa-IR" sz="3200" dirty="0">
                <a:ea typeface="Majalla UI"/>
                <a:cs typeface="B Nazanin" panose="00000400000000000000" pitchFamily="2" charset="-78"/>
              </a:rPr>
              <a:t>نرخ بازده داخلي</a:t>
            </a:r>
            <a:r>
              <a:rPr lang="en-US" altLang="fa-IR" sz="3200" dirty="0">
                <a:cs typeface="B Nazanin" panose="00000400000000000000" pitchFamily="2" charset="-78"/>
              </a:rPr>
              <a:t>  (IRR</a:t>
            </a:r>
            <a:r>
              <a:rPr lang="en-US" altLang="fa-IR" sz="3200" dirty="0" smtClean="0">
                <a:cs typeface="B Nazanin" panose="00000400000000000000" pitchFamily="2" charset="-78"/>
              </a:rPr>
              <a:t>)</a:t>
            </a:r>
            <a:endParaRPr lang="fa-IR" altLang="fa-IR" sz="3200" dirty="0" smtClean="0">
              <a:cs typeface="B Nazanin" panose="00000400000000000000" pitchFamily="2" charset="-78"/>
            </a:endParaRPr>
          </a:p>
          <a:p>
            <a:pPr marL="457200" indent="-457200" algn="r" rtl="1">
              <a:buFont typeface="Arial" panose="020B0604020202020204" pitchFamily="34" charset="0"/>
              <a:buChar char="•"/>
            </a:pPr>
            <a:r>
              <a:rPr lang="fa-IR" altLang="fa-IR" sz="3200" dirty="0">
                <a:ea typeface="Majalla UI"/>
                <a:cs typeface="B Nazanin" panose="00000400000000000000" pitchFamily="2" charset="-78"/>
              </a:rPr>
              <a:t>ارزش فعلي خالص(</a:t>
            </a:r>
            <a:r>
              <a:rPr lang="en-US" altLang="fa-IR" sz="3200" dirty="0">
                <a:cs typeface="B Nazanin" panose="00000400000000000000" pitchFamily="2" charset="-78"/>
              </a:rPr>
              <a:t> (</a:t>
            </a:r>
            <a:r>
              <a:rPr lang="en-US" altLang="fa-IR" sz="3200" dirty="0" smtClean="0">
                <a:cs typeface="B Nazanin" panose="00000400000000000000" pitchFamily="2" charset="-78"/>
              </a:rPr>
              <a:t>NPV</a:t>
            </a:r>
            <a:endParaRPr lang="fa-IR" altLang="fa-IR" sz="3200" dirty="0" smtClean="0">
              <a:cs typeface="B Nazanin" panose="00000400000000000000" pitchFamily="2" charset="-78"/>
            </a:endParaRPr>
          </a:p>
          <a:p>
            <a:pPr marL="457200" indent="-457200" algn="r" rtl="1">
              <a:buFont typeface="Arial" panose="020B0604020202020204" pitchFamily="34" charset="0"/>
              <a:buChar char="•"/>
            </a:pPr>
            <a:r>
              <a:rPr lang="fa-IR" altLang="fa-IR" sz="3200" dirty="0">
                <a:ea typeface="Majalla UI"/>
                <a:cs typeface="B Nazanin" panose="00000400000000000000" pitchFamily="2" charset="-78"/>
              </a:rPr>
              <a:t>شاخص سود آوري (</a:t>
            </a:r>
            <a:r>
              <a:rPr lang="en-US" altLang="fa-IR" sz="3200" dirty="0">
                <a:cs typeface="B Nazanin" panose="00000400000000000000" pitchFamily="2" charset="-78"/>
              </a:rPr>
              <a:t> (</a:t>
            </a:r>
            <a:r>
              <a:rPr lang="en-US" altLang="fa-IR" sz="3200" dirty="0" smtClean="0">
                <a:cs typeface="B Nazanin" panose="00000400000000000000" pitchFamily="2" charset="-78"/>
              </a:rPr>
              <a:t>PI</a:t>
            </a:r>
            <a:br>
              <a:rPr lang="en-US" altLang="fa-IR" sz="3200" dirty="0" smtClean="0">
                <a:cs typeface="B Nazanin" panose="00000400000000000000" pitchFamily="2" charset="-78"/>
              </a:rPr>
            </a:br>
            <a:endParaRPr lang="en-US" altLang="fa-IR" dirty="0">
              <a:cs typeface="B Nazanin" panose="00000400000000000000" pitchFamily="2" charset="-78"/>
            </a:endParaRPr>
          </a:p>
          <a:p>
            <a:pPr marL="457200" indent="-457200" algn="r" rtl="1">
              <a:buFont typeface="Wingdings" panose="05000000000000000000" pitchFamily="2" charset="2"/>
              <a:buChar char="q"/>
            </a:pPr>
            <a:r>
              <a:rPr lang="fa-IR" altLang="fa-IR" sz="3200" dirty="0">
                <a:ea typeface="Majalla UI"/>
                <a:cs typeface="B Nazanin" panose="00000400000000000000" pitchFamily="2" charset="-78"/>
              </a:rPr>
              <a:t>ساير روشهاي ارزيابي پروژه </a:t>
            </a:r>
            <a:r>
              <a:rPr lang="fa-IR" altLang="fa-IR" sz="3200" dirty="0" smtClean="0">
                <a:ea typeface="Majalla UI"/>
                <a:cs typeface="B Nazanin" panose="00000400000000000000" pitchFamily="2" charset="-78"/>
              </a:rPr>
              <a:t>ها:</a:t>
            </a:r>
          </a:p>
          <a:p>
            <a:pPr marL="457200" indent="-457200" algn="r" rtl="1">
              <a:buFont typeface="Arial" panose="020B0604020202020204" pitchFamily="34" charset="0"/>
              <a:buChar char="•"/>
            </a:pPr>
            <a:r>
              <a:rPr lang="fa-IR" altLang="fa-IR" sz="3200" dirty="0">
                <a:ea typeface="Majalla UI"/>
                <a:cs typeface="B Nazanin" panose="00000400000000000000" pitchFamily="2" charset="-78"/>
              </a:rPr>
              <a:t>دوره بازيافت سرمايه</a:t>
            </a:r>
          </a:p>
          <a:p>
            <a:pPr marL="457200" indent="-457200" algn="r" rtl="1">
              <a:buFont typeface="Arial" panose="020B0604020202020204" pitchFamily="34" charset="0"/>
              <a:buChar char="•"/>
            </a:pPr>
            <a:r>
              <a:rPr lang="fa-IR" altLang="fa-IR" sz="3200" dirty="0">
                <a:ea typeface="Majalla UI"/>
                <a:cs typeface="B Nazanin" panose="00000400000000000000" pitchFamily="2" charset="-78"/>
              </a:rPr>
              <a:t>معكوس دوره بازيافت سرمايه</a:t>
            </a:r>
          </a:p>
          <a:p>
            <a:pPr marL="457200" indent="-457200" algn="r" rtl="1">
              <a:buFont typeface="Arial" panose="020B0604020202020204" pitchFamily="34" charset="0"/>
              <a:buChar char="•"/>
            </a:pPr>
            <a:r>
              <a:rPr lang="fa-IR" altLang="fa-IR" sz="3200" dirty="0">
                <a:ea typeface="Majalla UI"/>
                <a:cs typeface="B Nazanin" panose="00000400000000000000" pitchFamily="2" charset="-78"/>
              </a:rPr>
              <a:t>نرخ بازده </a:t>
            </a:r>
            <a:r>
              <a:rPr lang="fa-IR" altLang="fa-IR" sz="3200" dirty="0" smtClean="0">
                <a:ea typeface="Majalla UI"/>
                <a:cs typeface="B Nazanin" panose="00000400000000000000" pitchFamily="2" charset="-78"/>
              </a:rPr>
              <a:t>حسابداري</a:t>
            </a:r>
            <a:endParaRPr lang="fa-IR" altLang="fa-IR" sz="3200" dirty="0">
              <a:ea typeface="Majalla UI"/>
              <a:cs typeface="B Nazanin" panose="00000400000000000000" pitchFamily="2" charset="-78"/>
            </a:endParaRPr>
          </a:p>
        </p:txBody>
      </p:sp>
      <p:grpSp>
        <p:nvGrpSpPr>
          <p:cNvPr id="5" name="Group 4"/>
          <p:cNvGrpSpPr/>
          <p:nvPr/>
        </p:nvGrpSpPr>
        <p:grpSpPr>
          <a:xfrm>
            <a:off x="3412902" y="1339402"/>
            <a:ext cx="8452320" cy="785612"/>
            <a:chOff x="0" y="-163082"/>
            <a:chExt cx="8128000" cy="1399470"/>
          </a:xfrm>
          <a:scene3d>
            <a:camera prst="orthographicFront"/>
            <a:lightRig rig="threePt" dir="t">
              <a:rot lat="0" lon="0" rev="7500000"/>
            </a:lightRig>
          </a:scene3d>
        </p:grpSpPr>
        <p:sp>
          <p:nvSpPr>
            <p:cNvPr id="6" name="Rounded Rectangle 5"/>
            <p:cNvSpPr/>
            <p:nvPr/>
          </p:nvSpPr>
          <p:spPr>
            <a:xfrm>
              <a:off x="0" y="19586"/>
              <a:ext cx="8128000" cy="1216800"/>
            </a:xfrm>
            <a:prstGeom prst="roundRect">
              <a:avLst/>
            </a:prstGeom>
            <a:sp3d prstMaterial="plastic">
              <a:bevelT w="127000" h="25400" prst="relaxedInset"/>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7" name="Rounded Rectangle 4"/>
            <p:cNvSpPr txBox="1"/>
            <p:nvPr/>
          </p:nvSpPr>
          <p:spPr>
            <a:xfrm>
              <a:off x="59398" y="-163082"/>
              <a:ext cx="8009202" cy="1399470"/>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37160" tIns="137160" rIns="137160" bIns="137160" numCol="1" spcCol="1270" anchor="ctr" anchorCtr="0">
              <a:noAutofit/>
            </a:bodyPr>
            <a:lstStyle/>
            <a:p>
              <a:pPr marL="274320" indent="-274320" algn="just" rtl="1">
                <a:buClr>
                  <a:schemeClr val="accent3"/>
                </a:buClr>
                <a:defRPr/>
              </a:pPr>
              <a:r>
                <a:rPr lang="fa-IR" altLang="fa-IR" sz="3600" dirty="0">
                  <a:ea typeface="Majalla UI"/>
                  <a:cs typeface="B Nazanin" panose="00000400000000000000" pitchFamily="2" charset="-78"/>
                </a:rPr>
                <a:t>روشهاي ارزيابي پروژه ها به 2 دو دسته تقسيم مي شوند </a:t>
              </a:r>
              <a:r>
                <a:rPr lang="fa-IR" sz="3600" b="1" dirty="0" smtClean="0">
                  <a:solidFill>
                    <a:schemeClr val="bg1"/>
                  </a:solidFill>
                  <a:cs typeface="B Nazanin" pitchFamily="2" charset="-78"/>
                </a:rPr>
                <a:t>:</a:t>
              </a:r>
              <a:endParaRPr lang="en-US" sz="3600" b="1" dirty="0">
                <a:solidFill>
                  <a:schemeClr val="bg1"/>
                </a:solidFill>
                <a:cs typeface="B Nazanin" pitchFamily="2" charset="-78"/>
              </a:endParaRPr>
            </a:p>
          </p:txBody>
        </p:sp>
      </p:grpSp>
    </p:spTree>
    <p:extLst>
      <p:ext uri="{BB962C8B-B14F-4D97-AF65-F5344CB8AC3E}">
        <p14:creationId xmlns:p14="http://schemas.microsoft.com/office/powerpoint/2010/main" val="2977425977"/>
      </p:ext>
    </p:extLst>
  </p:cSld>
  <p:clrMapOvr>
    <a:masterClrMapping/>
  </p:clrMapOvr>
  <p:transition spd="slow">
    <p:randomBar dir="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9256" y="405169"/>
            <a:ext cx="9765965" cy="972870"/>
          </a:xfrm>
        </p:spPr>
        <p:txBody>
          <a:bodyPr>
            <a:noAutofit/>
          </a:bodyPr>
          <a:lstStyle/>
          <a:p>
            <a:pPr algn="r"/>
            <a:r>
              <a:rPr lang="fa-IR" sz="4000" b="1" dirty="0" smtClean="0">
                <a:effectLst>
                  <a:glow rad="228600">
                    <a:schemeClr val="accent1">
                      <a:satMod val="175000"/>
                      <a:alpha val="40000"/>
                    </a:schemeClr>
                  </a:glow>
                </a:effectLst>
                <a:cs typeface="B Nazanin" panose="00000400000000000000" pitchFamily="2" charset="-78"/>
              </a:rPr>
              <a:t>روش های ارزیابی پروژه های سرمایه گذاری:</a:t>
            </a:r>
            <a:endParaRPr lang="fa-IR" sz="4000" b="1" dirty="0">
              <a:effectLst>
                <a:glow rad="228600">
                  <a:schemeClr val="accent1">
                    <a:satMod val="175000"/>
                    <a:alpha val="40000"/>
                  </a:schemeClr>
                </a:glow>
              </a:effectLst>
              <a:cs typeface="B Nazanin" panose="00000400000000000000" pitchFamily="2" charset="-78"/>
            </a:endParaRPr>
          </a:p>
        </p:txBody>
      </p:sp>
      <p:sp>
        <p:nvSpPr>
          <p:cNvPr id="4" name="TextBox 3"/>
          <p:cNvSpPr txBox="1"/>
          <p:nvPr/>
        </p:nvSpPr>
        <p:spPr>
          <a:xfrm>
            <a:off x="1030310" y="2298904"/>
            <a:ext cx="10834911" cy="4031873"/>
          </a:xfrm>
          <a:prstGeom prst="rect">
            <a:avLst/>
          </a:prstGeom>
          <a:noFill/>
        </p:spPr>
        <p:txBody>
          <a:bodyPr wrap="square" rtlCol="1">
            <a:spAutoFit/>
          </a:bodyPr>
          <a:lstStyle/>
          <a:p>
            <a:pPr marL="457200" indent="-457200" algn="r" rtl="1">
              <a:buFont typeface="Wingdings" panose="05000000000000000000" pitchFamily="2" charset="2"/>
              <a:buChar char="q"/>
            </a:pPr>
            <a:r>
              <a:rPr lang="fa-IR" altLang="fa-IR" sz="3200" dirty="0" smtClean="0">
                <a:ea typeface="Majalla UI"/>
                <a:cs typeface="B Nazanin" panose="00000400000000000000" pitchFamily="2" charset="-78"/>
              </a:rPr>
              <a:t>روش دوره بازیافت سرمایه روش دوره بازگشت سرمایه نامیده می شود</a:t>
            </a:r>
          </a:p>
          <a:p>
            <a:pPr marL="457200" indent="-457200" algn="r" rtl="1">
              <a:buFont typeface="Wingdings" panose="05000000000000000000" pitchFamily="2" charset="2"/>
              <a:buChar char="q"/>
            </a:pPr>
            <a:r>
              <a:rPr lang="fa-IR" altLang="fa-IR" sz="3200" dirty="0" smtClean="0">
                <a:ea typeface="Majalla UI"/>
                <a:cs typeface="B Nazanin" panose="00000400000000000000" pitchFamily="2" charset="-78"/>
              </a:rPr>
              <a:t>لازم است برای برگشت سرمایه از طریق جریان ورودی نقدی اندازه گیری می شود</a:t>
            </a:r>
          </a:p>
          <a:p>
            <a:pPr marL="457200" indent="-457200" algn="r" rtl="1">
              <a:buFont typeface="Wingdings" panose="05000000000000000000" pitchFamily="2" charset="2"/>
              <a:buChar char="q"/>
            </a:pPr>
            <a:r>
              <a:rPr lang="fa-IR" altLang="fa-IR" sz="3200" dirty="0" smtClean="0">
                <a:ea typeface="Majalla UI"/>
                <a:cs typeface="B Nazanin" panose="00000400000000000000" pitchFamily="2" charset="-78"/>
              </a:rPr>
              <a:t>نشان دهنده ی نقدینگی پروژه هاست (بازگشت سرمایه منجر به نقدینگی می شود)</a:t>
            </a:r>
          </a:p>
          <a:p>
            <a:pPr marL="457200" indent="-457200" algn="r" rtl="1">
              <a:buFont typeface="Wingdings" panose="05000000000000000000" pitchFamily="2" charset="2"/>
              <a:buChar char="q"/>
            </a:pPr>
            <a:r>
              <a:rPr lang="fa-IR" altLang="fa-IR" sz="3200" dirty="0" smtClean="0">
                <a:ea typeface="Majalla UI"/>
                <a:cs typeface="B Nazanin" panose="00000400000000000000" pitchFamily="2" charset="-78"/>
              </a:rPr>
              <a:t>معیاری برای سنجش احتمال خطر پروژه های سرمایه گذاری محسوب می شود</a:t>
            </a:r>
          </a:p>
          <a:p>
            <a:pPr marL="457200" indent="-457200" algn="r" rtl="1">
              <a:buFont typeface="Wingdings" panose="05000000000000000000" pitchFamily="2" charset="2"/>
              <a:buChar char="q"/>
            </a:pPr>
            <a:r>
              <a:rPr lang="fa-IR" altLang="fa-IR" sz="3200" dirty="0" smtClean="0">
                <a:ea typeface="Majalla UI"/>
                <a:cs typeface="B Nazanin" panose="00000400000000000000" pitchFamily="2" charset="-78"/>
              </a:rPr>
              <a:t>وجهی که در آینده نزدیک تحصیل می شود مطمئن تر از وجوهی از که در سال های بعد تحصیل می شود</a:t>
            </a:r>
          </a:p>
          <a:p>
            <a:pPr marL="457200" indent="-457200" algn="r" rtl="1">
              <a:buFont typeface="Wingdings" panose="05000000000000000000" pitchFamily="2" charset="2"/>
              <a:buChar char="q"/>
            </a:pPr>
            <a:r>
              <a:rPr lang="fa-IR" altLang="fa-IR" sz="3200" dirty="0" smtClean="0">
                <a:ea typeface="Majalla UI"/>
                <a:cs typeface="B Nazanin" panose="00000400000000000000" pitchFamily="2" charset="-78"/>
              </a:rPr>
              <a:t>بیشتر درباره پروژه هایی استفاده می شود که سودآوری آنها مشخص نیست</a:t>
            </a:r>
          </a:p>
          <a:p>
            <a:pPr marL="457200" indent="-457200" algn="r" rtl="1">
              <a:buFont typeface="Wingdings" panose="05000000000000000000" pitchFamily="2" charset="2"/>
              <a:buChar char="q"/>
            </a:pPr>
            <a:r>
              <a:rPr lang="fa-IR" altLang="fa-IR" sz="3200" dirty="0" smtClean="0">
                <a:ea typeface="Majalla UI"/>
                <a:cs typeface="B Nazanin" panose="00000400000000000000" pitchFamily="2" charset="-78"/>
              </a:rPr>
              <a:t>مدیران بیشتر از پروژه هایی استفاده می کنند که دوره بازیافت سرمایه کمتر باشد</a:t>
            </a:r>
          </a:p>
        </p:txBody>
      </p:sp>
      <p:grpSp>
        <p:nvGrpSpPr>
          <p:cNvPr id="5" name="Group 4"/>
          <p:cNvGrpSpPr/>
          <p:nvPr/>
        </p:nvGrpSpPr>
        <p:grpSpPr>
          <a:xfrm>
            <a:off x="3412902" y="1339402"/>
            <a:ext cx="8452320" cy="785612"/>
            <a:chOff x="0" y="-163082"/>
            <a:chExt cx="8128000" cy="1399470"/>
          </a:xfrm>
          <a:scene3d>
            <a:camera prst="orthographicFront"/>
            <a:lightRig rig="threePt" dir="t">
              <a:rot lat="0" lon="0" rev="7500000"/>
            </a:lightRig>
          </a:scene3d>
        </p:grpSpPr>
        <p:sp>
          <p:nvSpPr>
            <p:cNvPr id="6" name="Rounded Rectangle 5"/>
            <p:cNvSpPr/>
            <p:nvPr/>
          </p:nvSpPr>
          <p:spPr>
            <a:xfrm>
              <a:off x="0" y="19586"/>
              <a:ext cx="8128000" cy="1216800"/>
            </a:xfrm>
            <a:prstGeom prst="roundRect">
              <a:avLst/>
            </a:prstGeom>
            <a:sp3d prstMaterial="plastic">
              <a:bevelT w="127000" h="25400" prst="relaxedInset"/>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7" name="Rounded Rectangle 4"/>
            <p:cNvSpPr txBox="1"/>
            <p:nvPr/>
          </p:nvSpPr>
          <p:spPr>
            <a:xfrm>
              <a:off x="59398" y="-163082"/>
              <a:ext cx="8009202" cy="1399470"/>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37160" tIns="137160" rIns="137160" bIns="137160" numCol="1" spcCol="1270" anchor="ctr" anchorCtr="0">
              <a:noAutofit/>
            </a:bodyPr>
            <a:lstStyle/>
            <a:p>
              <a:pPr marL="274320" indent="-274320" algn="just" rtl="1">
                <a:buClr>
                  <a:schemeClr val="accent3"/>
                </a:buClr>
                <a:defRPr/>
              </a:pPr>
              <a:r>
                <a:rPr lang="fa-IR" altLang="fa-IR" sz="3600" dirty="0" smtClean="0">
                  <a:ea typeface="Majalla UI"/>
                  <a:cs typeface="B Nazanin" panose="00000400000000000000" pitchFamily="2" charset="-78"/>
                </a:rPr>
                <a:t>روش دوره بازیافت سرمایه </a:t>
              </a:r>
              <a:r>
                <a:rPr lang="fa-IR" sz="3600" b="1" dirty="0" smtClean="0">
                  <a:solidFill>
                    <a:schemeClr val="bg1"/>
                  </a:solidFill>
                  <a:cs typeface="B Nazanin" pitchFamily="2" charset="-78"/>
                </a:rPr>
                <a:t>:</a:t>
              </a:r>
              <a:endParaRPr lang="en-US" sz="3600" b="1" dirty="0">
                <a:solidFill>
                  <a:schemeClr val="bg1"/>
                </a:solidFill>
                <a:cs typeface="B Nazanin" pitchFamily="2" charset="-78"/>
              </a:endParaRPr>
            </a:p>
          </p:txBody>
        </p:sp>
      </p:grpSp>
    </p:spTree>
    <p:extLst>
      <p:ext uri="{BB962C8B-B14F-4D97-AF65-F5344CB8AC3E}">
        <p14:creationId xmlns:p14="http://schemas.microsoft.com/office/powerpoint/2010/main" val="113837684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9256" y="405169"/>
            <a:ext cx="9765965" cy="972870"/>
          </a:xfrm>
        </p:spPr>
        <p:txBody>
          <a:bodyPr>
            <a:noAutofit/>
          </a:bodyPr>
          <a:lstStyle/>
          <a:p>
            <a:pPr algn="r"/>
            <a:r>
              <a:rPr lang="fa-IR" sz="4000" b="1" dirty="0" smtClean="0">
                <a:effectLst>
                  <a:glow rad="228600">
                    <a:schemeClr val="accent1">
                      <a:satMod val="175000"/>
                      <a:alpha val="40000"/>
                    </a:schemeClr>
                  </a:glow>
                </a:effectLst>
                <a:cs typeface="B Nazanin" panose="00000400000000000000" pitchFamily="2" charset="-78"/>
              </a:rPr>
              <a:t>روش های ارزیابی پروژه های سرمایه گذاری:</a:t>
            </a:r>
            <a:endParaRPr lang="fa-IR" sz="4000" b="1" dirty="0">
              <a:effectLst>
                <a:glow rad="228600">
                  <a:schemeClr val="accent1">
                    <a:satMod val="175000"/>
                    <a:alpha val="40000"/>
                  </a:schemeClr>
                </a:glow>
              </a:effectLst>
              <a:cs typeface="B Nazanin" panose="00000400000000000000" pitchFamily="2" charset="-78"/>
            </a:endParaRPr>
          </a:p>
        </p:txBody>
      </p:sp>
      <p:sp>
        <p:nvSpPr>
          <p:cNvPr id="4" name="TextBox 3"/>
          <p:cNvSpPr txBox="1"/>
          <p:nvPr/>
        </p:nvSpPr>
        <p:spPr>
          <a:xfrm>
            <a:off x="1030310" y="2298904"/>
            <a:ext cx="10834911" cy="1569660"/>
          </a:xfrm>
          <a:prstGeom prst="rect">
            <a:avLst/>
          </a:prstGeom>
          <a:noFill/>
        </p:spPr>
        <p:txBody>
          <a:bodyPr wrap="square" rtlCol="1">
            <a:spAutoFit/>
          </a:bodyPr>
          <a:lstStyle/>
          <a:p>
            <a:pPr algn="r" rtl="1"/>
            <a:r>
              <a:rPr lang="fa-IR" altLang="fa-IR" sz="3200" dirty="0" smtClean="0">
                <a:ea typeface="Majalla UI"/>
                <a:cs typeface="B Nazanin" panose="00000400000000000000" pitchFamily="2" charset="-78"/>
              </a:rPr>
              <a:t>مثال: شرکت عادل عیدویی ماشین آلاتی را به بهای تمام شده 2.000.000 تحصیل نمود اگر جریان نقدی سالانه آن 500.000 باشد</a:t>
            </a:r>
            <a:endParaRPr lang="fa-IR" altLang="fa-IR" sz="3200" dirty="0">
              <a:ea typeface="Majalla UI"/>
              <a:cs typeface="B Nazanin" panose="00000400000000000000" pitchFamily="2" charset="-78"/>
            </a:endParaRPr>
          </a:p>
          <a:p>
            <a:pPr algn="r" rtl="1"/>
            <a:r>
              <a:rPr lang="fa-IR" altLang="fa-IR" sz="3200" dirty="0" smtClean="0">
                <a:ea typeface="Majalla UI"/>
                <a:cs typeface="B Nazanin" panose="00000400000000000000" pitchFamily="2" charset="-78"/>
              </a:rPr>
              <a:t>مطلوب است: دوره بازیافت سرمایه</a:t>
            </a:r>
            <a:endParaRPr lang="fa-IR" altLang="fa-IR" sz="3200" dirty="0">
              <a:ea typeface="Majalla UI"/>
              <a:cs typeface="B Nazanin" panose="00000400000000000000" pitchFamily="2" charset="-78"/>
            </a:endParaRPr>
          </a:p>
        </p:txBody>
      </p:sp>
      <p:grpSp>
        <p:nvGrpSpPr>
          <p:cNvPr id="5" name="Group 4"/>
          <p:cNvGrpSpPr/>
          <p:nvPr/>
        </p:nvGrpSpPr>
        <p:grpSpPr>
          <a:xfrm>
            <a:off x="3412902" y="1339402"/>
            <a:ext cx="8452320" cy="785612"/>
            <a:chOff x="0" y="-163082"/>
            <a:chExt cx="8128000" cy="1399470"/>
          </a:xfrm>
          <a:scene3d>
            <a:camera prst="orthographicFront"/>
            <a:lightRig rig="threePt" dir="t">
              <a:rot lat="0" lon="0" rev="7500000"/>
            </a:lightRig>
          </a:scene3d>
        </p:grpSpPr>
        <p:sp>
          <p:nvSpPr>
            <p:cNvPr id="6" name="Rounded Rectangle 5"/>
            <p:cNvSpPr/>
            <p:nvPr/>
          </p:nvSpPr>
          <p:spPr>
            <a:xfrm>
              <a:off x="0" y="19586"/>
              <a:ext cx="8128000" cy="1216800"/>
            </a:xfrm>
            <a:prstGeom prst="roundRect">
              <a:avLst/>
            </a:prstGeom>
            <a:sp3d prstMaterial="plastic">
              <a:bevelT w="127000" h="25400" prst="relaxedInset"/>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7" name="Rounded Rectangle 4"/>
            <p:cNvSpPr txBox="1"/>
            <p:nvPr/>
          </p:nvSpPr>
          <p:spPr>
            <a:xfrm>
              <a:off x="59398" y="-163082"/>
              <a:ext cx="8009202" cy="1399470"/>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37160" tIns="137160" rIns="137160" bIns="137160" numCol="1" spcCol="1270" anchor="ctr" anchorCtr="0">
              <a:noAutofit/>
            </a:bodyPr>
            <a:lstStyle/>
            <a:p>
              <a:pPr marL="274320" indent="-274320" algn="just" rtl="1">
                <a:buClr>
                  <a:schemeClr val="accent3"/>
                </a:buClr>
                <a:defRPr/>
              </a:pPr>
              <a:r>
                <a:rPr lang="fa-IR" altLang="fa-IR" sz="3600" dirty="0" smtClean="0">
                  <a:ea typeface="Majalla UI"/>
                  <a:cs typeface="B Nazanin" panose="00000400000000000000" pitchFamily="2" charset="-78"/>
                </a:rPr>
                <a:t>روش دوره بازیافت سرمایه </a:t>
              </a:r>
              <a:r>
                <a:rPr lang="fa-IR" sz="3600" b="1" dirty="0" smtClean="0">
                  <a:solidFill>
                    <a:schemeClr val="bg1"/>
                  </a:solidFill>
                  <a:cs typeface="B Nazanin" pitchFamily="2" charset="-78"/>
                </a:rPr>
                <a:t>:</a:t>
              </a:r>
              <a:endParaRPr lang="en-US" sz="3600" b="1" dirty="0">
                <a:solidFill>
                  <a:schemeClr val="bg1"/>
                </a:solidFill>
                <a:cs typeface="B Nazanin" pitchFamily="2" charset="-78"/>
              </a:endParaRPr>
            </a:p>
          </p:txBody>
        </p:sp>
      </p:grpSp>
      <mc:AlternateContent xmlns:mc="http://schemas.openxmlformats.org/markup-compatibility/2006" xmlns:a14="http://schemas.microsoft.com/office/drawing/2010/main">
        <mc:Choice Requires="a14">
          <p:sp>
            <p:nvSpPr>
              <p:cNvPr id="3" name="TextBox 2"/>
              <p:cNvSpPr txBox="1"/>
              <p:nvPr/>
            </p:nvSpPr>
            <p:spPr>
              <a:xfrm>
                <a:off x="1712890" y="4417453"/>
                <a:ext cx="4179029" cy="440249"/>
              </a:xfrm>
              <a:prstGeom prst="rect">
                <a:avLst/>
              </a:prstGeom>
              <a:noFill/>
            </p:spPr>
            <p:txBody>
              <a:bodyPr wrap="none" lIns="0" tIns="0" rIns="0" bIns="0" rtlCol="1">
                <a:spAutoFit/>
              </a:bodyPr>
              <a:lstStyle/>
              <a:p>
                <a:r>
                  <a:rPr lang="fa-IR" dirty="0" smtClean="0"/>
                  <a:t>=دوره بازیافت سرمایه</a:t>
                </a:r>
                <a14:m>
                  <m:oMath xmlns:m="http://schemas.openxmlformats.org/officeDocument/2006/math">
                    <m:f>
                      <m:fPr>
                        <m:ctrlPr>
                          <a:rPr lang="fa-IR" i="1" smtClean="0">
                            <a:latin typeface="Cambria Math"/>
                          </a:rPr>
                        </m:ctrlPr>
                      </m:fPr>
                      <m:num>
                        <m:r>
                          <m:rPr>
                            <m:nor/>
                          </m:rPr>
                          <a:rPr lang="fa-IR" b="0" i="0" smtClean="0">
                            <a:latin typeface="Cambria Math" panose="02040503050406030204" pitchFamily="18" charset="0"/>
                          </a:rPr>
                          <m:t>2</m:t>
                        </m:r>
                        <m:r>
                          <m:rPr>
                            <m:nor/>
                          </m:rPr>
                          <a:rPr lang="fa-IR" b="0" i="0" smtClean="0">
                            <a:latin typeface="Cambria Math" panose="02040503050406030204" pitchFamily="18" charset="0"/>
                          </a:rPr>
                          <m:t>,</m:t>
                        </m:r>
                        <m:r>
                          <m:rPr>
                            <m:nor/>
                          </m:rPr>
                          <a:rPr lang="fa-IR" b="0" i="0" smtClean="0">
                            <a:latin typeface="Cambria Math" panose="02040503050406030204" pitchFamily="18" charset="0"/>
                          </a:rPr>
                          <m:t>000</m:t>
                        </m:r>
                        <m:r>
                          <m:rPr>
                            <m:nor/>
                          </m:rPr>
                          <a:rPr lang="fa-IR" b="0" i="0" smtClean="0">
                            <a:latin typeface="Cambria Math" panose="02040503050406030204" pitchFamily="18" charset="0"/>
                          </a:rPr>
                          <m:t>,</m:t>
                        </m:r>
                        <m:r>
                          <m:rPr>
                            <m:nor/>
                          </m:rPr>
                          <a:rPr lang="fa-IR" b="0" i="0" smtClean="0">
                            <a:latin typeface="Cambria Math" panose="02040503050406030204" pitchFamily="18" charset="0"/>
                          </a:rPr>
                          <m:t>000</m:t>
                        </m:r>
                      </m:num>
                      <m:den>
                        <m:r>
                          <m:rPr>
                            <m:nor/>
                          </m:rPr>
                          <a:rPr lang="fa-IR" b="0" i="0" smtClean="0">
                            <a:latin typeface="Cambria Math" panose="02040503050406030204" pitchFamily="18" charset="0"/>
                          </a:rPr>
                          <m:t>500</m:t>
                        </m:r>
                        <m:r>
                          <m:rPr>
                            <m:nor/>
                          </m:rPr>
                          <a:rPr lang="fa-IR" b="0" i="0" smtClean="0">
                            <a:latin typeface="Cambria Math" panose="02040503050406030204" pitchFamily="18" charset="0"/>
                          </a:rPr>
                          <m:t>,</m:t>
                        </m:r>
                        <m:r>
                          <m:rPr>
                            <m:nor/>
                          </m:rPr>
                          <a:rPr lang="fa-IR" b="0" i="0" smtClean="0">
                            <a:latin typeface="Cambria Math" panose="02040503050406030204" pitchFamily="18" charset="0"/>
                          </a:rPr>
                          <m:t>000</m:t>
                        </m:r>
                      </m:den>
                    </m:f>
                    <m:r>
                      <a:rPr lang="fa-IR" b="0" i="1" smtClean="0">
                        <a:latin typeface="Cambria Math" panose="02040503050406030204" pitchFamily="18" charset="0"/>
                      </a:rPr>
                      <m:t>=</m:t>
                    </m:r>
                    <m:r>
                      <m:rPr>
                        <m:nor/>
                      </m:rPr>
                      <a:rPr lang="fa-IR" b="0" i="0" smtClean="0">
                        <a:latin typeface="Cambria Math" panose="02040503050406030204" pitchFamily="18" charset="0"/>
                      </a:rPr>
                      <m:t> </m:t>
                    </m:r>
                    <m:r>
                      <m:rPr>
                        <m:nor/>
                      </m:rPr>
                      <a:rPr lang="fa-IR" b="0" i="0" smtClean="0">
                        <a:latin typeface="Cambria Math" panose="02040503050406030204" pitchFamily="18" charset="0"/>
                      </a:rPr>
                      <m:t>4</m:t>
                    </m:r>
                    <m:r>
                      <m:rPr>
                        <m:nor/>
                      </m:rPr>
                      <a:rPr lang="fa-IR" b="0" i="0" smtClean="0">
                        <a:latin typeface="Cambria Math" panose="02040503050406030204" pitchFamily="18" charset="0"/>
                      </a:rPr>
                      <m:t> سال</m:t>
                    </m:r>
                  </m:oMath>
                </a14:m>
                <a:endParaRPr lang="fa-IR" dirty="0"/>
              </a:p>
            </p:txBody>
          </p:sp>
        </mc:Choice>
        <mc:Fallback xmlns="">
          <p:sp>
            <p:nvSpPr>
              <p:cNvPr id="3" name="TextBox 2"/>
              <p:cNvSpPr txBox="1">
                <a:spLocks noRot="1" noChangeAspect="1" noMove="1" noResize="1" noEditPoints="1" noAdjustHandles="1" noChangeArrowheads="1" noChangeShapeType="1" noTextEdit="1"/>
              </p:cNvSpPr>
              <p:nvPr/>
            </p:nvSpPr>
            <p:spPr>
              <a:xfrm>
                <a:off x="1712890" y="4417453"/>
                <a:ext cx="4179029" cy="440249"/>
              </a:xfrm>
              <a:prstGeom prst="rect">
                <a:avLst/>
              </a:prstGeom>
              <a:blipFill>
                <a:blip r:embed="rId2"/>
                <a:stretch>
                  <a:fillRect l="-3644" b="-16667"/>
                </a:stretch>
              </a:blipFill>
            </p:spPr>
            <p:txBody>
              <a:bodyPr/>
              <a:lstStyle/>
              <a:p>
                <a:r>
                  <a:rPr lang="fa-IR">
                    <a:noFill/>
                  </a:rPr>
                  <a:t> </a:t>
                </a:r>
              </a:p>
            </p:txBody>
          </p:sp>
        </mc:Fallback>
      </mc:AlternateContent>
    </p:spTree>
    <p:extLst>
      <p:ext uri="{BB962C8B-B14F-4D97-AF65-F5344CB8AC3E}">
        <p14:creationId xmlns:p14="http://schemas.microsoft.com/office/powerpoint/2010/main" val="238985479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20462" y="1191321"/>
            <a:ext cx="10834911" cy="1569660"/>
          </a:xfrm>
          <a:prstGeom prst="rect">
            <a:avLst/>
          </a:prstGeom>
          <a:noFill/>
        </p:spPr>
        <p:txBody>
          <a:bodyPr wrap="square" rtlCol="1">
            <a:spAutoFit/>
          </a:bodyPr>
          <a:lstStyle/>
          <a:p>
            <a:pPr algn="r" rtl="1"/>
            <a:r>
              <a:rPr lang="fa-IR" altLang="fa-IR" sz="3200" dirty="0" smtClean="0">
                <a:ea typeface="Majalla UI"/>
                <a:cs typeface="B Nazanin" panose="00000400000000000000" pitchFamily="2" charset="-78"/>
              </a:rPr>
              <a:t>مثال: شرکت اکبری را با اطلاعات داده شده در نظر بگیرید</a:t>
            </a:r>
          </a:p>
          <a:p>
            <a:pPr algn="r" rtl="1"/>
            <a:r>
              <a:rPr lang="fa-IR" altLang="fa-IR" sz="3200" dirty="0" smtClean="0">
                <a:ea typeface="Majalla UI"/>
                <a:cs typeface="B Nazanin" panose="00000400000000000000" pitchFamily="2" charset="-78"/>
              </a:rPr>
              <a:t>بهای تمام شده:4.400.000  خالص مزایای نقدی: 700.000</a:t>
            </a:r>
          </a:p>
          <a:p>
            <a:pPr algn="r" rtl="1"/>
            <a:r>
              <a:rPr lang="fa-IR" altLang="fa-IR" sz="3200" dirty="0" smtClean="0">
                <a:ea typeface="Majalla UI"/>
                <a:cs typeface="B Nazanin" panose="00000400000000000000" pitchFamily="2" charset="-78"/>
              </a:rPr>
              <a:t>مطلوب است: دوره بازیافت سرمایه</a:t>
            </a:r>
          </a:p>
        </p:txBody>
      </p:sp>
      <p:grpSp>
        <p:nvGrpSpPr>
          <p:cNvPr id="5" name="Group 4"/>
          <p:cNvGrpSpPr/>
          <p:nvPr/>
        </p:nvGrpSpPr>
        <p:grpSpPr>
          <a:xfrm>
            <a:off x="3412901" y="193183"/>
            <a:ext cx="8452320" cy="785612"/>
            <a:chOff x="0" y="-163082"/>
            <a:chExt cx="8128000" cy="1399470"/>
          </a:xfrm>
          <a:scene3d>
            <a:camera prst="orthographicFront"/>
            <a:lightRig rig="threePt" dir="t">
              <a:rot lat="0" lon="0" rev="7500000"/>
            </a:lightRig>
          </a:scene3d>
        </p:grpSpPr>
        <p:sp>
          <p:nvSpPr>
            <p:cNvPr id="6" name="Rounded Rectangle 5"/>
            <p:cNvSpPr/>
            <p:nvPr/>
          </p:nvSpPr>
          <p:spPr>
            <a:xfrm>
              <a:off x="0" y="19586"/>
              <a:ext cx="8128000" cy="1216800"/>
            </a:xfrm>
            <a:prstGeom prst="roundRect">
              <a:avLst/>
            </a:prstGeom>
            <a:sp3d prstMaterial="plastic">
              <a:bevelT w="127000" h="25400" prst="relaxedInset"/>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7" name="Rounded Rectangle 4"/>
            <p:cNvSpPr txBox="1"/>
            <p:nvPr/>
          </p:nvSpPr>
          <p:spPr>
            <a:xfrm>
              <a:off x="59398" y="-163082"/>
              <a:ext cx="8009202" cy="1399470"/>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37160" tIns="137160" rIns="137160" bIns="137160" numCol="1" spcCol="1270" anchor="ctr" anchorCtr="0">
              <a:noAutofit/>
            </a:bodyPr>
            <a:lstStyle/>
            <a:p>
              <a:pPr marL="274320" indent="-274320" algn="just" rtl="1">
                <a:buClr>
                  <a:schemeClr val="accent3"/>
                </a:buClr>
                <a:defRPr/>
              </a:pPr>
              <a:r>
                <a:rPr lang="fa-IR" altLang="fa-IR" sz="3600" dirty="0" smtClean="0">
                  <a:ea typeface="Majalla UI"/>
                  <a:cs typeface="B Nazanin" panose="00000400000000000000" pitchFamily="2" charset="-78"/>
                </a:rPr>
                <a:t>روش دوره بازیافت سرمایه </a:t>
              </a:r>
              <a:r>
                <a:rPr lang="fa-IR" sz="3600" b="1" dirty="0" smtClean="0">
                  <a:solidFill>
                    <a:schemeClr val="bg1"/>
                  </a:solidFill>
                  <a:cs typeface="B Nazanin" pitchFamily="2" charset="-78"/>
                </a:rPr>
                <a:t>:</a:t>
              </a:r>
              <a:endParaRPr lang="en-US" sz="3600" b="1" dirty="0">
                <a:solidFill>
                  <a:schemeClr val="bg1"/>
                </a:solidFill>
                <a:cs typeface="B Nazanin" pitchFamily="2" charset="-78"/>
              </a:endParaRPr>
            </a:p>
          </p:txBody>
        </p:sp>
      </p:grpSp>
      <p:graphicFrame>
        <p:nvGraphicFramePr>
          <p:cNvPr id="9" name="Table 8"/>
          <p:cNvGraphicFramePr>
            <a:graphicFrameLocks noGrp="1"/>
          </p:cNvGraphicFramePr>
          <p:nvPr>
            <p:extLst>
              <p:ext uri="{D42A27DB-BD31-4B8C-83A1-F6EECF244321}">
                <p14:modId xmlns:p14="http://schemas.microsoft.com/office/powerpoint/2010/main" val="2128121407"/>
              </p:ext>
            </p:extLst>
          </p:nvPr>
        </p:nvGraphicFramePr>
        <p:xfrm>
          <a:off x="2611549" y="2485623"/>
          <a:ext cx="3042276" cy="4297680"/>
        </p:xfrm>
        <a:graphic>
          <a:graphicData uri="http://schemas.openxmlformats.org/drawingml/2006/table">
            <a:tbl>
              <a:tblPr rtl="1" firstRow="1" bandRow="1">
                <a:tableStyleId>{5C22544A-7EE6-4342-B048-85BDC9FD1C3A}</a:tableStyleId>
              </a:tblPr>
              <a:tblGrid>
                <a:gridCol w="522171">
                  <a:extLst>
                    <a:ext uri="{9D8B030D-6E8A-4147-A177-3AD203B41FA5}">
                      <a16:colId xmlns:a16="http://schemas.microsoft.com/office/drawing/2014/main" xmlns="" val="3620510594"/>
                    </a:ext>
                  </a:extLst>
                </a:gridCol>
                <a:gridCol w="1258565">
                  <a:extLst>
                    <a:ext uri="{9D8B030D-6E8A-4147-A177-3AD203B41FA5}">
                      <a16:colId xmlns:a16="http://schemas.microsoft.com/office/drawing/2014/main" xmlns="" val="991252126"/>
                    </a:ext>
                  </a:extLst>
                </a:gridCol>
                <a:gridCol w="1261540">
                  <a:extLst>
                    <a:ext uri="{9D8B030D-6E8A-4147-A177-3AD203B41FA5}">
                      <a16:colId xmlns:a16="http://schemas.microsoft.com/office/drawing/2014/main" xmlns="" val="3718974413"/>
                    </a:ext>
                  </a:extLst>
                </a:gridCol>
              </a:tblGrid>
              <a:tr h="639401">
                <a:tc>
                  <a:txBody>
                    <a:bodyPr/>
                    <a:lstStyle/>
                    <a:p>
                      <a:pPr algn="ctr" rtl="1"/>
                      <a:r>
                        <a:rPr lang="fa-IR" sz="1800" dirty="0" smtClean="0">
                          <a:cs typeface="B Nazanin" panose="00000400000000000000" pitchFamily="2" charset="-78"/>
                        </a:rPr>
                        <a:t>سال</a:t>
                      </a:r>
                      <a:endParaRPr lang="fa-IR" sz="1800" dirty="0">
                        <a:cs typeface="B Nazanin" panose="00000400000000000000" pitchFamily="2" charset="-78"/>
                      </a:endParaRPr>
                    </a:p>
                  </a:txBody>
                  <a:tcPr/>
                </a:tc>
                <a:tc>
                  <a:txBody>
                    <a:bodyPr/>
                    <a:lstStyle/>
                    <a:p>
                      <a:pPr algn="ctr" rtl="1"/>
                      <a:r>
                        <a:rPr lang="fa-IR" sz="1800" dirty="0" smtClean="0">
                          <a:cs typeface="B Nazanin" panose="00000400000000000000" pitchFamily="2" charset="-78"/>
                        </a:rPr>
                        <a:t>خالص مزایای نفدی</a:t>
                      </a:r>
                      <a:endParaRPr lang="fa-IR" sz="1800" dirty="0">
                        <a:cs typeface="B Nazanin" panose="00000400000000000000" pitchFamily="2" charset="-78"/>
                      </a:endParaRPr>
                    </a:p>
                  </a:txBody>
                  <a:tcPr>
                    <a:lnR w="12700" cmpd="sng">
                      <a:noFill/>
                    </a:lnR>
                  </a:tcPr>
                </a:tc>
                <a:tc>
                  <a:txBody>
                    <a:bodyPr/>
                    <a:lstStyle/>
                    <a:p>
                      <a:pPr rtl="1"/>
                      <a:endParaRPr lang="fa-IR" sz="1800" dirty="0">
                        <a:cs typeface="B Nazanin" panose="00000400000000000000" pitchFamily="2" charset="-78"/>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86547358"/>
                  </a:ext>
                </a:extLst>
              </a:tr>
              <a:tr h="365372">
                <a:tc>
                  <a:txBody>
                    <a:bodyPr/>
                    <a:lstStyle/>
                    <a:p>
                      <a:pPr algn="ctr" rtl="1"/>
                      <a:r>
                        <a:rPr lang="fa-IR" sz="1800" dirty="0" smtClean="0">
                          <a:cs typeface="B Nazanin" panose="00000400000000000000" pitchFamily="2" charset="-78"/>
                        </a:rPr>
                        <a:t>1</a:t>
                      </a:r>
                      <a:endParaRPr lang="fa-IR" sz="1800" dirty="0">
                        <a:cs typeface="B Nazanin" panose="00000400000000000000" pitchFamily="2" charset="-78"/>
                      </a:endParaRPr>
                    </a:p>
                  </a:txBody>
                  <a:tcPr/>
                </a:tc>
                <a:tc>
                  <a:txBody>
                    <a:bodyPr/>
                    <a:lstStyle/>
                    <a:p>
                      <a:pPr algn="ctr" rtl="1"/>
                      <a:r>
                        <a:rPr lang="fa-IR" sz="1800" b="1" dirty="0" smtClean="0">
                          <a:cs typeface="B Nazanin" panose="00000400000000000000" pitchFamily="2" charset="-78"/>
                        </a:rPr>
                        <a:t>775.000</a:t>
                      </a:r>
                      <a:endParaRPr lang="fa-IR" sz="1800" b="1" dirty="0">
                        <a:cs typeface="B Nazanin" panose="00000400000000000000" pitchFamily="2" charset="-78"/>
                      </a:endParaRPr>
                    </a:p>
                  </a:txBody>
                  <a:tcPr>
                    <a:lnR w="12700" cmpd="sng">
                      <a:noFill/>
                    </a:lnR>
                  </a:tcPr>
                </a:tc>
                <a:tc>
                  <a:txBody>
                    <a:bodyPr/>
                    <a:lstStyle/>
                    <a:p>
                      <a:pPr algn="ctr" rtl="1"/>
                      <a:endParaRPr lang="fa-IR" sz="1800" dirty="0">
                        <a:cs typeface="B Nazanin" panose="00000400000000000000" pitchFamily="2" charset="-78"/>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44582187"/>
                  </a:ext>
                </a:extLst>
              </a:tr>
              <a:tr h="365372">
                <a:tc>
                  <a:txBody>
                    <a:bodyPr/>
                    <a:lstStyle/>
                    <a:p>
                      <a:pPr algn="ctr" rtl="1"/>
                      <a:r>
                        <a:rPr lang="fa-IR" sz="1800" dirty="0" smtClean="0">
                          <a:cs typeface="B Nazanin" panose="00000400000000000000" pitchFamily="2" charset="-78"/>
                        </a:rPr>
                        <a:t>2</a:t>
                      </a:r>
                      <a:endParaRPr lang="fa-IR" sz="1800" dirty="0">
                        <a:cs typeface="B Nazanin" panose="00000400000000000000" pitchFamily="2" charset="-78"/>
                      </a:endParaRPr>
                    </a:p>
                  </a:txBody>
                  <a:tcPr/>
                </a:tc>
                <a:tc>
                  <a:txBody>
                    <a:bodyPr/>
                    <a:lstStyle/>
                    <a:p>
                      <a:pPr algn="ctr" rtl="1"/>
                      <a:r>
                        <a:rPr lang="fa-IR" sz="1800" b="1" dirty="0" smtClean="0">
                          <a:cs typeface="B Nazanin" panose="00000400000000000000" pitchFamily="2" charset="-78"/>
                        </a:rPr>
                        <a:t>700.000</a:t>
                      </a:r>
                      <a:endParaRPr lang="fa-IR" sz="1800" b="1" dirty="0">
                        <a:cs typeface="B Nazanin" panose="00000400000000000000" pitchFamily="2" charset="-78"/>
                      </a:endParaRPr>
                    </a:p>
                  </a:txBody>
                  <a:tcPr>
                    <a:lnR w="12700" cmpd="sng">
                      <a:noFill/>
                    </a:lnR>
                  </a:tcPr>
                </a:tc>
                <a:tc>
                  <a:txBody>
                    <a:bodyPr/>
                    <a:lstStyle/>
                    <a:p>
                      <a:pPr algn="ctr" rtl="1"/>
                      <a:endParaRPr lang="fa-IR" sz="1800" dirty="0">
                        <a:cs typeface="B Nazanin" panose="00000400000000000000" pitchFamily="2" charset="-78"/>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96889014"/>
                  </a:ext>
                </a:extLst>
              </a:tr>
              <a:tr h="365372">
                <a:tc>
                  <a:txBody>
                    <a:bodyPr/>
                    <a:lstStyle/>
                    <a:p>
                      <a:pPr algn="ctr" rtl="1"/>
                      <a:r>
                        <a:rPr lang="fa-IR" sz="1800" dirty="0" smtClean="0">
                          <a:cs typeface="B Nazanin" panose="00000400000000000000" pitchFamily="2" charset="-78"/>
                        </a:rPr>
                        <a:t>3</a:t>
                      </a:r>
                      <a:endParaRPr lang="fa-IR" sz="1800" dirty="0">
                        <a:cs typeface="B Nazanin" panose="00000400000000000000" pitchFamily="2" charset="-78"/>
                      </a:endParaRPr>
                    </a:p>
                  </a:txBody>
                  <a:tcPr/>
                </a:tc>
                <a:tc>
                  <a:txBody>
                    <a:bodyPr/>
                    <a:lstStyle/>
                    <a:p>
                      <a:pPr algn="ctr" rtl="1"/>
                      <a:r>
                        <a:rPr lang="fa-IR" sz="1800" b="1" dirty="0" smtClean="0">
                          <a:cs typeface="B Nazanin" panose="00000400000000000000" pitchFamily="2" charset="-78"/>
                        </a:rPr>
                        <a:t>625.000</a:t>
                      </a:r>
                      <a:endParaRPr lang="fa-IR" sz="1800" b="1" dirty="0">
                        <a:cs typeface="B Nazanin" panose="00000400000000000000" pitchFamily="2" charset="-78"/>
                      </a:endParaRPr>
                    </a:p>
                  </a:txBody>
                  <a:tcPr>
                    <a:lnR w="12700" cmpd="sng">
                      <a:noFill/>
                    </a:lnR>
                  </a:tcPr>
                </a:tc>
                <a:tc>
                  <a:txBody>
                    <a:bodyPr/>
                    <a:lstStyle/>
                    <a:p>
                      <a:pPr algn="ctr" rtl="1"/>
                      <a:endParaRPr lang="fa-IR" sz="1800" dirty="0">
                        <a:cs typeface="B Nazanin" panose="00000400000000000000" pitchFamily="2" charset="-78"/>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727701101"/>
                  </a:ext>
                </a:extLst>
              </a:tr>
              <a:tr h="365372">
                <a:tc>
                  <a:txBody>
                    <a:bodyPr/>
                    <a:lstStyle/>
                    <a:p>
                      <a:pPr algn="ctr" rtl="1"/>
                      <a:r>
                        <a:rPr lang="fa-IR" sz="1800" dirty="0" smtClean="0">
                          <a:cs typeface="B Nazanin" panose="00000400000000000000" pitchFamily="2" charset="-78"/>
                        </a:rPr>
                        <a:t>4</a:t>
                      </a:r>
                      <a:endParaRPr lang="fa-IR" sz="1800" dirty="0">
                        <a:cs typeface="B Nazanin" panose="00000400000000000000" pitchFamily="2" charset="-78"/>
                      </a:endParaRPr>
                    </a:p>
                  </a:txBody>
                  <a:tcPr/>
                </a:tc>
                <a:tc>
                  <a:txBody>
                    <a:bodyPr/>
                    <a:lstStyle/>
                    <a:p>
                      <a:pPr algn="ctr" rtl="1"/>
                      <a:r>
                        <a:rPr lang="fa-IR" sz="1800" b="1" dirty="0" smtClean="0">
                          <a:cs typeface="B Nazanin" panose="00000400000000000000" pitchFamily="2" charset="-78"/>
                        </a:rPr>
                        <a:t>475.000</a:t>
                      </a:r>
                      <a:endParaRPr lang="fa-IR" sz="1800" b="1" dirty="0">
                        <a:cs typeface="B Nazanin" panose="00000400000000000000" pitchFamily="2" charset="-78"/>
                      </a:endParaRPr>
                    </a:p>
                  </a:txBody>
                  <a:tcPr>
                    <a:lnR w="12700" cmpd="sng">
                      <a:noFill/>
                    </a:lnR>
                  </a:tcPr>
                </a:tc>
                <a:tc>
                  <a:txBody>
                    <a:bodyPr/>
                    <a:lstStyle/>
                    <a:p>
                      <a:pPr algn="ctr" rtl="1"/>
                      <a:endParaRPr lang="fa-IR" sz="1800" dirty="0">
                        <a:cs typeface="B Nazanin" panose="00000400000000000000" pitchFamily="2" charset="-78"/>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684718875"/>
                  </a:ext>
                </a:extLst>
              </a:tr>
              <a:tr h="365372">
                <a:tc>
                  <a:txBody>
                    <a:bodyPr/>
                    <a:lstStyle/>
                    <a:p>
                      <a:pPr algn="ctr" rtl="1"/>
                      <a:r>
                        <a:rPr lang="fa-IR" sz="1800" dirty="0" smtClean="0">
                          <a:cs typeface="B Nazanin" panose="00000400000000000000" pitchFamily="2" charset="-78"/>
                        </a:rPr>
                        <a:t>5</a:t>
                      </a:r>
                      <a:endParaRPr lang="fa-IR" sz="1800" dirty="0">
                        <a:cs typeface="B Nazanin" panose="00000400000000000000" pitchFamily="2" charset="-78"/>
                      </a:endParaRPr>
                    </a:p>
                  </a:txBody>
                  <a:tcPr/>
                </a:tc>
                <a:tc>
                  <a:txBody>
                    <a:bodyPr/>
                    <a:lstStyle/>
                    <a:p>
                      <a:pPr algn="ctr" rtl="1"/>
                      <a:r>
                        <a:rPr lang="fa-IR" sz="1800" b="1" dirty="0" smtClean="0">
                          <a:cs typeface="B Nazanin" panose="00000400000000000000" pitchFamily="2" charset="-78"/>
                        </a:rPr>
                        <a:t>850.000</a:t>
                      </a:r>
                      <a:endParaRPr lang="fa-IR" sz="1800" b="1" dirty="0">
                        <a:cs typeface="B Nazanin" panose="00000400000000000000" pitchFamily="2" charset="-78"/>
                      </a:endParaRPr>
                    </a:p>
                  </a:txBody>
                  <a:tcPr>
                    <a:lnR w="12700" cmpd="sng">
                      <a:noFill/>
                    </a:lnR>
                  </a:tcPr>
                </a:tc>
                <a:tc>
                  <a:txBody>
                    <a:bodyPr/>
                    <a:lstStyle/>
                    <a:p>
                      <a:pPr algn="ctr" rtl="1"/>
                      <a:endParaRPr lang="fa-IR" sz="1800" dirty="0">
                        <a:cs typeface="B Nazanin" panose="00000400000000000000" pitchFamily="2" charset="-78"/>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24419666"/>
                  </a:ext>
                </a:extLst>
              </a:tr>
              <a:tr h="365372">
                <a:tc>
                  <a:txBody>
                    <a:bodyPr/>
                    <a:lstStyle/>
                    <a:p>
                      <a:pPr algn="ctr" rtl="1"/>
                      <a:r>
                        <a:rPr lang="fa-IR" sz="1800" dirty="0" smtClean="0">
                          <a:cs typeface="B Nazanin" panose="00000400000000000000" pitchFamily="2" charset="-78"/>
                        </a:rPr>
                        <a:t>6</a:t>
                      </a:r>
                      <a:endParaRPr lang="fa-IR" sz="1800" dirty="0">
                        <a:cs typeface="B Nazanin" panose="00000400000000000000" pitchFamily="2" charset="-78"/>
                      </a:endParaRPr>
                    </a:p>
                  </a:txBody>
                  <a:tcPr/>
                </a:tc>
                <a:tc>
                  <a:txBody>
                    <a:bodyPr/>
                    <a:lstStyle/>
                    <a:p>
                      <a:pPr algn="ctr" rtl="1"/>
                      <a:r>
                        <a:rPr lang="fa-IR" sz="1800" b="1" dirty="0" smtClean="0">
                          <a:cs typeface="B Nazanin" panose="00000400000000000000" pitchFamily="2" charset="-78"/>
                        </a:rPr>
                        <a:t>352.000</a:t>
                      </a:r>
                      <a:endParaRPr lang="fa-IR" sz="1800" b="1" dirty="0">
                        <a:cs typeface="B Nazanin" panose="00000400000000000000" pitchFamily="2" charset="-78"/>
                      </a:endParaRPr>
                    </a:p>
                  </a:txBody>
                  <a:tcPr>
                    <a:lnR w="12700" cmpd="sng">
                      <a:noFill/>
                    </a:lnR>
                  </a:tcPr>
                </a:tc>
                <a:tc>
                  <a:txBody>
                    <a:bodyPr/>
                    <a:lstStyle/>
                    <a:p>
                      <a:pPr algn="ctr" rtl="1"/>
                      <a:endParaRPr lang="fa-IR" sz="1800" dirty="0">
                        <a:cs typeface="B Nazanin" panose="00000400000000000000" pitchFamily="2" charset="-78"/>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84949644"/>
                  </a:ext>
                </a:extLst>
              </a:tr>
              <a:tr h="365372">
                <a:tc>
                  <a:txBody>
                    <a:bodyPr/>
                    <a:lstStyle/>
                    <a:p>
                      <a:pPr algn="ctr" rtl="1"/>
                      <a:r>
                        <a:rPr lang="fa-IR" sz="1800" dirty="0" smtClean="0">
                          <a:cs typeface="B Nazanin" panose="00000400000000000000" pitchFamily="2" charset="-78"/>
                        </a:rPr>
                        <a:t>7</a:t>
                      </a:r>
                      <a:endParaRPr lang="fa-IR" sz="1800" dirty="0">
                        <a:cs typeface="B Nazanin" panose="00000400000000000000" pitchFamily="2" charset="-78"/>
                      </a:endParaRPr>
                    </a:p>
                  </a:txBody>
                  <a:tcPr/>
                </a:tc>
                <a:tc>
                  <a:txBody>
                    <a:bodyPr/>
                    <a:lstStyle/>
                    <a:p>
                      <a:pPr algn="ctr" rtl="1"/>
                      <a:r>
                        <a:rPr lang="fa-IR" sz="1800" b="1" dirty="0" smtClean="0">
                          <a:cs typeface="B Nazanin" panose="00000400000000000000" pitchFamily="2" charset="-78"/>
                        </a:rPr>
                        <a:t>475.000</a:t>
                      </a:r>
                      <a:endParaRPr lang="fa-IR" sz="1800" b="1" dirty="0">
                        <a:cs typeface="B Nazanin" panose="00000400000000000000" pitchFamily="2" charset="-78"/>
                      </a:endParaRPr>
                    </a:p>
                  </a:txBody>
                  <a:tcPr>
                    <a:lnR w="12700" cmpd="sng">
                      <a:noFill/>
                    </a:lnR>
                  </a:tcPr>
                </a:tc>
                <a:tc>
                  <a:txBody>
                    <a:bodyPr/>
                    <a:lstStyle/>
                    <a:p>
                      <a:pPr algn="ctr" rtl="1"/>
                      <a:endParaRPr lang="fa-IR" sz="1800" dirty="0">
                        <a:cs typeface="B Nazanin" panose="00000400000000000000" pitchFamily="2" charset="-78"/>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409544523"/>
                  </a:ext>
                </a:extLst>
              </a:tr>
              <a:tr h="365372">
                <a:tc>
                  <a:txBody>
                    <a:bodyPr/>
                    <a:lstStyle/>
                    <a:p>
                      <a:pPr algn="ctr" rtl="1"/>
                      <a:r>
                        <a:rPr lang="fa-IR" sz="1800" dirty="0" smtClean="0">
                          <a:cs typeface="B Nazanin" panose="00000400000000000000" pitchFamily="2" charset="-78"/>
                        </a:rPr>
                        <a:t>8</a:t>
                      </a:r>
                      <a:endParaRPr lang="fa-IR" sz="1800" dirty="0">
                        <a:cs typeface="B Nazanin" panose="00000400000000000000" pitchFamily="2" charset="-78"/>
                      </a:endParaRPr>
                    </a:p>
                  </a:txBody>
                  <a:tcPr/>
                </a:tc>
                <a:tc>
                  <a:txBody>
                    <a:bodyPr/>
                    <a:lstStyle/>
                    <a:p>
                      <a:pPr algn="ctr" rtl="1"/>
                      <a:r>
                        <a:rPr lang="fa-IR" sz="1800" b="1" dirty="0" smtClean="0">
                          <a:cs typeface="B Nazanin" panose="00000400000000000000" pitchFamily="2" charset="-78"/>
                        </a:rPr>
                        <a:t>700.000</a:t>
                      </a:r>
                      <a:endParaRPr lang="fa-IR" sz="1800" b="1" dirty="0">
                        <a:cs typeface="B Nazanin" panose="00000400000000000000" pitchFamily="2" charset="-78"/>
                      </a:endParaRPr>
                    </a:p>
                  </a:txBody>
                  <a:tcPr>
                    <a:lnR w="12700" cmpd="sng">
                      <a:noFill/>
                    </a:lnR>
                  </a:tcPr>
                </a:tc>
                <a:tc>
                  <a:txBody>
                    <a:bodyPr/>
                    <a:lstStyle/>
                    <a:p>
                      <a:pPr algn="ctr" rtl="1"/>
                      <a:endParaRPr lang="fa-IR" sz="1800" dirty="0">
                        <a:cs typeface="B Nazanin" panose="00000400000000000000" pitchFamily="2" charset="-78"/>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92806616"/>
                  </a:ext>
                </a:extLst>
              </a:tr>
              <a:tr h="365372">
                <a:tc>
                  <a:txBody>
                    <a:bodyPr/>
                    <a:lstStyle/>
                    <a:p>
                      <a:pPr algn="ctr" rtl="1"/>
                      <a:r>
                        <a:rPr lang="fa-IR" sz="1800" dirty="0" smtClean="0">
                          <a:cs typeface="B Nazanin" panose="00000400000000000000" pitchFamily="2" charset="-78"/>
                        </a:rPr>
                        <a:t>9</a:t>
                      </a:r>
                      <a:endParaRPr lang="fa-IR" sz="1800" dirty="0">
                        <a:cs typeface="B Nazanin" panose="00000400000000000000" pitchFamily="2" charset="-78"/>
                      </a:endParaRPr>
                    </a:p>
                  </a:txBody>
                  <a:tcPr/>
                </a:tc>
                <a:tc>
                  <a:txBody>
                    <a:bodyPr/>
                    <a:lstStyle/>
                    <a:p>
                      <a:pPr algn="ctr" rtl="1"/>
                      <a:r>
                        <a:rPr lang="fa-IR" sz="1800" b="1" dirty="0" smtClean="0">
                          <a:cs typeface="B Nazanin" panose="00000400000000000000" pitchFamily="2" charset="-78"/>
                        </a:rPr>
                        <a:t>280.000</a:t>
                      </a:r>
                      <a:endParaRPr lang="fa-IR" sz="1800" b="1" dirty="0">
                        <a:cs typeface="B Nazanin" panose="00000400000000000000" pitchFamily="2" charset="-78"/>
                      </a:endParaRPr>
                    </a:p>
                  </a:txBody>
                  <a:tcPr>
                    <a:lnR w="12700" cmpd="sng">
                      <a:noFill/>
                    </a:lnR>
                  </a:tcPr>
                </a:tc>
                <a:tc>
                  <a:txBody>
                    <a:bodyPr/>
                    <a:lstStyle/>
                    <a:p>
                      <a:pPr algn="ctr" rtl="1"/>
                      <a:endParaRPr lang="fa-IR" sz="1800" dirty="0">
                        <a:cs typeface="B Nazanin" panose="00000400000000000000" pitchFamily="2" charset="-78"/>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463251335"/>
                  </a:ext>
                </a:extLst>
              </a:tr>
              <a:tr h="365372">
                <a:tc>
                  <a:txBody>
                    <a:bodyPr/>
                    <a:lstStyle/>
                    <a:p>
                      <a:pPr algn="ctr" rtl="1"/>
                      <a:r>
                        <a:rPr lang="fa-IR" sz="1800" dirty="0" smtClean="0">
                          <a:cs typeface="B Nazanin" panose="00000400000000000000" pitchFamily="2" charset="-78"/>
                        </a:rPr>
                        <a:t>10</a:t>
                      </a:r>
                      <a:endParaRPr lang="fa-IR" sz="1800" dirty="0">
                        <a:cs typeface="B Nazanin" panose="00000400000000000000" pitchFamily="2" charset="-78"/>
                      </a:endParaRPr>
                    </a:p>
                  </a:txBody>
                  <a:tcPr/>
                </a:tc>
                <a:tc>
                  <a:txBody>
                    <a:bodyPr/>
                    <a:lstStyle/>
                    <a:p>
                      <a:pPr algn="ctr" rtl="1"/>
                      <a:r>
                        <a:rPr lang="fa-IR" sz="1800" b="1" dirty="0" smtClean="0">
                          <a:cs typeface="B Nazanin" panose="00000400000000000000" pitchFamily="2" charset="-78"/>
                        </a:rPr>
                        <a:t>605.000</a:t>
                      </a:r>
                      <a:endParaRPr lang="fa-IR" sz="1800" b="1" dirty="0">
                        <a:cs typeface="B Nazanin" panose="00000400000000000000" pitchFamily="2" charset="-78"/>
                      </a:endParaRPr>
                    </a:p>
                  </a:txBody>
                  <a:tcPr>
                    <a:lnR w="12700" cmpd="sng">
                      <a:noFill/>
                    </a:lnR>
                  </a:tcPr>
                </a:tc>
                <a:tc>
                  <a:txBody>
                    <a:bodyPr/>
                    <a:lstStyle/>
                    <a:p>
                      <a:pPr algn="ctr" rtl="1"/>
                      <a:endParaRPr lang="fa-IR" sz="1800" dirty="0">
                        <a:cs typeface="B Nazanin" panose="00000400000000000000" pitchFamily="2" charset="-78"/>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5290398"/>
                  </a:ext>
                </a:extLst>
              </a:tr>
            </a:tbl>
          </a:graphicData>
        </a:graphic>
      </p:graphicFrame>
    </p:spTree>
    <p:extLst>
      <p:ext uri="{BB962C8B-B14F-4D97-AF65-F5344CB8AC3E}">
        <p14:creationId xmlns:p14="http://schemas.microsoft.com/office/powerpoint/2010/main" val="2426667829"/>
      </p:ext>
    </p:extLst>
  </p:cSld>
  <p:clrMapOvr>
    <a:masterClrMapping/>
  </p:clrMapOvr>
  <p:transition spd="med">
    <p:pull/>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30310" y="1081337"/>
            <a:ext cx="10834911" cy="1077218"/>
          </a:xfrm>
          <a:prstGeom prst="rect">
            <a:avLst/>
          </a:prstGeom>
          <a:noFill/>
        </p:spPr>
        <p:txBody>
          <a:bodyPr wrap="square" rtlCol="1">
            <a:spAutoFit/>
          </a:bodyPr>
          <a:lstStyle/>
          <a:p>
            <a:pPr algn="r" rtl="1"/>
            <a:r>
              <a:rPr lang="fa-IR" altLang="fa-IR" sz="3200" dirty="0" smtClean="0">
                <a:ea typeface="Majalla UI"/>
                <a:cs typeface="B Nazanin" panose="00000400000000000000" pitchFamily="2" charset="-78"/>
              </a:rPr>
              <a:t>حل:</a:t>
            </a:r>
          </a:p>
          <a:p>
            <a:pPr algn="r" rtl="1"/>
            <a:r>
              <a:rPr lang="fa-IR" altLang="fa-IR" sz="3200" dirty="0" smtClean="0">
                <a:ea typeface="Majalla UI"/>
                <a:cs typeface="B Nazanin" panose="00000400000000000000" pitchFamily="2" charset="-78"/>
              </a:rPr>
              <a:t>بهای تمام شده:4.400.000  خالص مزایای نقدی: 700.000</a:t>
            </a:r>
          </a:p>
        </p:txBody>
      </p:sp>
      <p:grpSp>
        <p:nvGrpSpPr>
          <p:cNvPr id="5" name="Group 4"/>
          <p:cNvGrpSpPr/>
          <p:nvPr/>
        </p:nvGrpSpPr>
        <p:grpSpPr>
          <a:xfrm>
            <a:off x="3412901" y="193183"/>
            <a:ext cx="8452320" cy="785612"/>
            <a:chOff x="0" y="-163082"/>
            <a:chExt cx="8128000" cy="1399470"/>
          </a:xfrm>
          <a:scene3d>
            <a:camera prst="orthographicFront"/>
            <a:lightRig rig="threePt" dir="t">
              <a:rot lat="0" lon="0" rev="7500000"/>
            </a:lightRig>
          </a:scene3d>
        </p:grpSpPr>
        <p:sp>
          <p:nvSpPr>
            <p:cNvPr id="6" name="Rounded Rectangle 5"/>
            <p:cNvSpPr/>
            <p:nvPr/>
          </p:nvSpPr>
          <p:spPr>
            <a:xfrm>
              <a:off x="0" y="19586"/>
              <a:ext cx="8128000" cy="1216800"/>
            </a:xfrm>
            <a:prstGeom prst="roundRect">
              <a:avLst/>
            </a:prstGeom>
            <a:sp3d prstMaterial="plastic">
              <a:bevelT w="127000" h="25400" prst="relaxedInset"/>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7" name="Rounded Rectangle 4"/>
            <p:cNvSpPr txBox="1"/>
            <p:nvPr/>
          </p:nvSpPr>
          <p:spPr>
            <a:xfrm>
              <a:off x="59398" y="-163082"/>
              <a:ext cx="8009202" cy="1399470"/>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37160" tIns="137160" rIns="137160" bIns="137160" numCol="1" spcCol="1270" anchor="ctr" anchorCtr="0">
              <a:noAutofit/>
            </a:bodyPr>
            <a:lstStyle/>
            <a:p>
              <a:pPr marL="274320" indent="-274320" algn="just" rtl="1">
                <a:buClr>
                  <a:schemeClr val="accent3"/>
                </a:buClr>
                <a:defRPr/>
              </a:pPr>
              <a:r>
                <a:rPr lang="fa-IR" altLang="fa-IR" sz="3600" dirty="0" smtClean="0">
                  <a:ea typeface="Majalla UI"/>
                  <a:cs typeface="B Nazanin" panose="00000400000000000000" pitchFamily="2" charset="-78"/>
                </a:rPr>
                <a:t>روش دوره بازیافت سرمایه </a:t>
              </a:r>
              <a:r>
                <a:rPr lang="fa-IR" sz="3600" b="1" dirty="0" smtClean="0">
                  <a:solidFill>
                    <a:schemeClr val="bg1"/>
                  </a:solidFill>
                  <a:cs typeface="B Nazanin" pitchFamily="2" charset="-78"/>
                </a:rPr>
                <a:t>:</a:t>
              </a:r>
              <a:endParaRPr lang="en-US" sz="3600" b="1" dirty="0">
                <a:solidFill>
                  <a:schemeClr val="bg1"/>
                </a:solidFill>
                <a:cs typeface="B Nazanin" pitchFamily="2" charset="-78"/>
              </a:endParaRPr>
            </a:p>
          </p:txBody>
        </p:sp>
      </p:grpSp>
      <p:graphicFrame>
        <p:nvGraphicFramePr>
          <p:cNvPr id="9" name="Table 8"/>
          <p:cNvGraphicFramePr>
            <a:graphicFrameLocks noGrp="1"/>
          </p:cNvGraphicFramePr>
          <p:nvPr>
            <p:extLst>
              <p:ext uri="{D42A27DB-BD31-4B8C-83A1-F6EECF244321}">
                <p14:modId xmlns:p14="http://schemas.microsoft.com/office/powerpoint/2010/main" val="2502790170"/>
              </p:ext>
            </p:extLst>
          </p:nvPr>
        </p:nvGraphicFramePr>
        <p:xfrm>
          <a:off x="8761175" y="2189409"/>
          <a:ext cx="3042276" cy="4297680"/>
        </p:xfrm>
        <a:graphic>
          <a:graphicData uri="http://schemas.openxmlformats.org/drawingml/2006/table">
            <a:tbl>
              <a:tblPr rtl="1" firstRow="1" bandRow="1">
                <a:tableStyleId>{5C22544A-7EE6-4342-B048-85BDC9FD1C3A}</a:tableStyleId>
              </a:tblPr>
              <a:tblGrid>
                <a:gridCol w="522171">
                  <a:extLst>
                    <a:ext uri="{9D8B030D-6E8A-4147-A177-3AD203B41FA5}">
                      <a16:colId xmlns:a16="http://schemas.microsoft.com/office/drawing/2014/main" xmlns="" val="3620510594"/>
                    </a:ext>
                  </a:extLst>
                </a:gridCol>
                <a:gridCol w="1258565">
                  <a:extLst>
                    <a:ext uri="{9D8B030D-6E8A-4147-A177-3AD203B41FA5}">
                      <a16:colId xmlns:a16="http://schemas.microsoft.com/office/drawing/2014/main" xmlns="" val="991252126"/>
                    </a:ext>
                  </a:extLst>
                </a:gridCol>
                <a:gridCol w="1261540">
                  <a:extLst>
                    <a:ext uri="{9D8B030D-6E8A-4147-A177-3AD203B41FA5}">
                      <a16:colId xmlns:a16="http://schemas.microsoft.com/office/drawing/2014/main" xmlns="" val="3718974413"/>
                    </a:ext>
                  </a:extLst>
                </a:gridCol>
              </a:tblGrid>
              <a:tr h="639401">
                <a:tc>
                  <a:txBody>
                    <a:bodyPr/>
                    <a:lstStyle/>
                    <a:p>
                      <a:pPr algn="ctr" rtl="1"/>
                      <a:r>
                        <a:rPr lang="fa-IR" sz="1800" dirty="0" smtClean="0">
                          <a:cs typeface="B Nazanin" panose="00000400000000000000" pitchFamily="2" charset="-78"/>
                        </a:rPr>
                        <a:t>سال</a:t>
                      </a:r>
                      <a:endParaRPr lang="fa-IR" sz="1800" dirty="0">
                        <a:cs typeface="B Nazanin" panose="00000400000000000000" pitchFamily="2" charset="-78"/>
                      </a:endParaRPr>
                    </a:p>
                  </a:txBody>
                  <a:tcPr/>
                </a:tc>
                <a:tc>
                  <a:txBody>
                    <a:bodyPr/>
                    <a:lstStyle/>
                    <a:p>
                      <a:pPr algn="ctr" rtl="1"/>
                      <a:r>
                        <a:rPr lang="fa-IR" sz="1800" dirty="0" smtClean="0">
                          <a:cs typeface="B Nazanin" panose="00000400000000000000" pitchFamily="2" charset="-78"/>
                        </a:rPr>
                        <a:t>خالص مزایای نفدی</a:t>
                      </a:r>
                      <a:endParaRPr lang="fa-IR" sz="1800" dirty="0">
                        <a:cs typeface="B Nazanin" panose="00000400000000000000" pitchFamily="2" charset="-78"/>
                      </a:endParaRPr>
                    </a:p>
                  </a:txBody>
                  <a:tcPr/>
                </a:tc>
                <a:tc>
                  <a:txBody>
                    <a:bodyPr/>
                    <a:lstStyle/>
                    <a:p>
                      <a:pPr rtl="1"/>
                      <a:r>
                        <a:rPr lang="fa-IR" sz="1800" dirty="0" smtClean="0">
                          <a:cs typeface="B Nazanin" panose="00000400000000000000" pitchFamily="2" charset="-78"/>
                        </a:rPr>
                        <a:t>خالص مزایا نقدی انباشته</a:t>
                      </a:r>
                      <a:endParaRPr lang="fa-IR" sz="1800" dirty="0">
                        <a:cs typeface="B Nazanin" panose="00000400000000000000" pitchFamily="2" charset="-78"/>
                      </a:endParaRPr>
                    </a:p>
                  </a:txBody>
                  <a:tcPr/>
                </a:tc>
                <a:extLst>
                  <a:ext uri="{0D108BD9-81ED-4DB2-BD59-A6C34878D82A}">
                    <a16:rowId xmlns:a16="http://schemas.microsoft.com/office/drawing/2014/main" xmlns="" val="686547358"/>
                  </a:ext>
                </a:extLst>
              </a:tr>
              <a:tr h="365372">
                <a:tc>
                  <a:txBody>
                    <a:bodyPr/>
                    <a:lstStyle/>
                    <a:p>
                      <a:pPr algn="ctr" rtl="1"/>
                      <a:r>
                        <a:rPr lang="fa-IR" sz="1800" b="1" dirty="0" smtClean="0">
                          <a:cs typeface="B Nazanin" panose="00000400000000000000" pitchFamily="2" charset="-78"/>
                        </a:rPr>
                        <a:t>1</a:t>
                      </a:r>
                      <a:endParaRPr lang="fa-IR" sz="1800" b="1" dirty="0">
                        <a:cs typeface="B Nazanin" panose="00000400000000000000" pitchFamily="2" charset="-78"/>
                      </a:endParaRPr>
                    </a:p>
                  </a:txBody>
                  <a:tcPr/>
                </a:tc>
                <a:tc>
                  <a:txBody>
                    <a:bodyPr/>
                    <a:lstStyle/>
                    <a:p>
                      <a:pPr algn="ctr" rtl="1"/>
                      <a:r>
                        <a:rPr lang="fa-IR" sz="1800" b="1" dirty="0" smtClean="0">
                          <a:cs typeface="B Nazanin" panose="00000400000000000000" pitchFamily="2" charset="-78"/>
                        </a:rPr>
                        <a:t>775.000</a:t>
                      </a:r>
                      <a:endParaRPr lang="fa-IR" sz="1800" b="1" dirty="0">
                        <a:cs typeface="B Nazanin" panose="00000400000000000000" pitchFamily="2" charset="-78"/>
                      </a:endParaRPr>
                    </a:p>
                  </a:txBody>
                  <a:tcPr/>
                </a:tc>
                <a:tc>
                  <a:txBody>
                    <a:bodyPr/>
                    <a:lstStyle/>
                    <a:p>
                      <a:pPr marL="0" marR="0" lvl="0" indent="0" algn="ctr" defTabSz="457200" rtl="1" eaLnBrk="1" fontAlgn="auto" latinLnBrk="0" hangingPunct="1">
                        <a:lnSpc>
                          <a:spcPct val="100000"/>
                        </a:lnSpc>
                        <a:spcBef>
                          <a:spcPts val="0"/>
                        </a:spcBef>
                        <a:spcAft>
                          <a:spcPts val="0"/>
                        </a:spcAft>
                        <a:buClrTx/>
                        <a:buSzTx/>
                        <a:buFontTx/>
                        <a:buNone/>
                        <a:tabLst/>
                        <a:defRPr/>
                      </a:pPr>
                      <a:r>
                        <a:rPr lang="fa-IR" sz="1800" b="1" dirty="0" smtClean="0">
                          <a:cs typeface="B Nazanin" panose="00000400000000000000" pitchFamily="2" charset="-78"/>
                        </a:rPr>
                        <a:t>775.000</a:t>
                      </a:r>
                    </a:p>
                  </a:txBody>
                  <a:tcPr/>
                </a:tc>
                <a:extLst>
                  <a:ext uri="{0D108BD9-81ED-4DB2-BD59-A6C34878D82A}">
                    <a16:rowId xmlns:a16="http://schemas.microsoft.com/office/drawing/2014/main" xmlns="" val="3744582187"/>
                  </a:ext>
                </a:extLst>
              </a:tr>
              <a:tr h="365372">
                <a:tc>
                  <a:txBody>
                    <a:bodyPr/>
                    <a:lstStyle/>
                    <a:p>
                      <a:pPr algn="ctr" rtl="1"/>
                      <a:r>
                        <a:rPr lang="fa-IR" sz="1800" b="1" dirty="0" smtClean="0">
                          <a:cs typeface="B Nazanin" panose="00000400000000000000" pitchFamily="2" charset="-78"/>
                        </a:rPr>
                        <a:t>2</a:t>
                      </a:r>
                      <a:endParaRPr lang="fa-IR" sz="1800" b="1" dirty="0">
                        <a:cs typeface="B Nazanin" panose="00000400000000000000" pitchFamily="2" charset="-78"/>
                      </a:endParaRPr>
                    </a:p>
                  </a:txBody>
                  <a:tcPr/>
                </a:tc>
                <a:tc>
                  <a:txBody>
                    <a:bodyPr/>
                    <a:lstStyle/>
                    <a:p>
                      <a:pPr algn="ctr" rtl="1"/>
                      <a:r>
                        <a:rPr lang="fa-IR" sz="1800" b="1" dirty="0" smtClean="0">
                          <a:cs typeface="B Nazanin" panose="00000400000000000000" pitchFamily="2" charset="-78"/>
                        </a:rPr>
                        <a:t>700.000</a:t>
                      </a:r>
                      <a:endParaRPr lang="fa-IR" sz="1800" b="1" dirty="0">
                        <a:cs typeface="B Nazanin" panose="00000400000000000000" pitchFamily="2" charset="-78"/>
                      </a:endParaRPr>
                    </a:p>
                  </a:txBody>
                  <a:tcPr/>
                </a:tc>
                <a:tc>
                  <a:txBody>
                    <a:bodyPr/>
                    <a:lstStyle/>
                    <a:p>
                      <a:pPr algn="ctr" rtl="1"/>
                      <a:r>
                        <a:rPr lang="fa-IR" sz="1800" b="1" dirty="0" smtClean="0">
                          <a:cs typeface="B Nazanin" panose="00000400000000000000" pitchFamily="2" charset="-78"/>
                        </a:rPr>
                        <a:t>1.475.000</a:t>
                      </a:r>
                      <a:endParaRPr lang="fa-IR" sz="1800" b="1" dirty="0">
                        <a:cs typeface="B Nazanin" panose="00000400000000000000" pitchFamily="2" charset="-78"/>
                      </a:endParaRPr>
                    </a:p>
                  </a:txBody>
                  <a:tcPr/>
                </a:tc>
                <a:extLst>
                  <a:ext uri="{0D108BD9-81ED-4DB2-BD59-A6C34878D82A}">
                    <a16:rowId xmlns:a16="http://schemas.microsoft.com/office/drawing/2014/main" xmlns="" val="1996889014"/>
                  </a:ext>
                </a:extLst>
              </a:tr>
              <a:tr h="365372">
                <a:tc>
                  <a:txBody>
                    <a:bodyPr/>
                    <a:lstStyle/>
                    <a:p>
                      <a:pPr algn="ctr" rtl="1"/>
                      <a:r>
                        <a:rPr lang="fa-IR" sz="1800" b="1" dirty="0" smtClean="0">
                          <a:cs typeface="B Nazanin" panose="00000400000000000000" pitchFamily="2" charset="-78"/>
                        </a:rPr>
                        <a:t>3</a:t>
                      </a:r>
                      <a:endParaRPr lang="fa-IR" sz="1800" b="1" dirty="0">
                        <a:cs typeface="B Nazanin" panose="00000400000000000000" pitchFamily="2" charset="-78"/>
                      </a:endParaRPr>
                    </a:p>
                  </a:txBody>
                  <a:tcPr/>
                </a:tc>
                <a:tc>
                  <a:txBody>
                    <a:bodyPr/>
                    <a:lstStyle/>
                    <a:p>
                      <a:pPr algn="ctr" rtl="1"/>
                      <a:r>
                        <a:rPr lang="fa-IR" sz="1800" b="1" dirty="0" smtClean="0">
                          <a:cs typeface="B Nazanin" panose="00000400000000000000" pitchFamily="2" charset="-78"/>
                        </a:rPr>
                        <a:t>625.000</a:t>
                      </a:r>
                      <a:endParaRPr lang="fa-IR" sz="1800" b="1" dirty="0">
                        <a:cs typeface="B Nazanin" panose="00000400000000000000" pitchFamily="2" charset="-78"/>
                      </a:endParaRPr>
                    </a:p>
                  </a:txBody>
                  <a:tcPr/>
                </a:tc>
                <a:tc>
                  <a:txBody>
                    <a:bodyPr/>
                    <a:lstStyle/>
                    <a:p>
                      <a:pPr algn="ctr" rtl="1"/>
                      <a:r>
                        <a:rPr lang="fa-IR" sz="1800" b="1" dirty="0" smtClean="0">
                          <a:cs typeface="B Nazanin" panose="00000400000000000000" pitchFamily="2" charset="-78"/>
                        </a:rPr>
                        <a:t>2.100.000</a:t>
                      </a:r>
                      <a:endParaRPr lang="fa-IR" sz="1800" b="1" dirty="0">
                        <a:cs typeface="B Nazanin" panose="00000400000000000000" pitchFamily="2" charset="-78"/>
                      </a:endParaRPr>
                    </a:p>
                  </a:txBody>
                  <a:tcPr/>
                </a:tc>
                <a:extLst>
                  <a:ext uri="{0D108BD9-81ED-4DB2-BD59-A6C34878D82A}">
                    <a16:rowId xmlns:a16="http://schemas.microsoft.com/office/drawing/2014/main" xmlns="" val="2727701101"/>
                  </a:ext>
                </a:extLst>
              </a:tr>
              <a:tr h="365372">
                <a:tc>
                  <a:txBody>
                    <a:bodyPr/>
                    <a:lstStyle/>
                    <a:p>
                      <a:pPr algn="ctr" rtl="1"/>
                      <a:r>
                        <a:rPr lang="fa-IR" sz="1800" b="1" dirty="0" smtClean="0">
                          <a:cs typeface="B Nazanin" panose="00000400000000000000" pitchFamily="2" charset="-78"/>
                        </a:rPr>
                        <a:t>4</a:t>
                      </a:r>
                      <a:endParaRPr lang="fa-IR" sz="1800" b="1" dirty="0">
                        <a:cs typeface="B Nazanin" panose="00000400000000000000" pitchFamily="2" charset="-78"/>
                      </a:endParaRPr>
                    </a:p>
                  </a:txBody>
                  <a:tcPr/>
                </a:tc>
                <a:tc>
                  <a:txBody>
                    <a:bodyPr/>
                    <a:lstStyle/>
                    <a:p>
                      <a:pPr algn="ctr" rtl="1"/>
                      <a:r>
                        <a:rPr lang="fa-IR" sz="1800" b="1" dirty="0" smtClean="0">
                          <a:cs typeface="B Nazanin" panose="00000400000000000000" pitchFamily="2" charset="-78"/>
                        </a:rPr>
                        <a:t>475.000</a:t>
                      </a:r>
                      <a:endParaRPr lang="fa-IR" sz="1800" b="1" dirty="0">
                        <a:cs typeface="B Nazanin" panose="00000400000000000000" pitchFamily="2" charset="-78"/>
                      </a:endParaRPr>
                    </a:p>
                  </a:txBody>
                  <a:tcPr/>
                </a:tc>
                <a:tc>
                  <a:txBody>
                    <a:bodyPr/>
                    <a:lstStyle/>
                    <a:p>
                      <a:pPr algn="ctr" rtl="1"/>
                      <a:r>
                        <a:rPr lang="fa-IR" sz="1800" b="1" dirty="0" smtClean="0">
                          <a:cs typeface="B Nazanin" panose="00000400000000000000" pitchFamily="2" charset="-78"/>
                        </a:rPr>
                        <a:t>2.575.000</a:t>
                      </a:r>
                      <a:endParaRPr lang="fa-IR" sz="1800" b="1" dirty="0">
                        <a:cs typeface="B Nazanin" panose="00000400000000000000" pitchFamily="2" charset="-78"/>
                      </a:endParaRPr>
                    </a:p>
                  </a:txBody>
                  <a:tcPr/>
                </a:tc>
                <a:extLst>
                  <a:ext uri="{0D108BD9-81ED-4DB2-BD59-A6C34878D82A}">
                    <a16:rowId xmlns:a16="http://schemas.microsoft.com/office/drawing/2014/main" xmlns="" val="2684718875"/>
                  </a:ext>
                </a:extLst>
              </a:tr>
              <a:tr h="365372">
                <a:tc>
                  <a:txBody>
                    <a:bodyPr/>
                    <a:lstStyle/>
                    <a:p>
                      <a:pPr algn="ctr" rtl="1"/>
                      <a:r>
                        <a:rPr lang="fa-IR" sz="1800" b="1" dirty="0" smtClean="0">
                          <a:cs typeface="B Nazanin" panose="00000400000000000000" pitchFamily="2" charset="-78"/>
                        </a:rPr>
                        <a:t>5</a:t>
                      </a:r>
                      <a:endParaRPr lang="fa-IR" sz="1800" b="1" dirty="0">
                        <a:cs typeface="B Nazanin" panose="00000400000000000000" pitchFamily="2" charset="-78"/>
                      </a:endParaRPr>
                    </a:p>
                  </a:txBody>
                  <a:tcPr/>
                </a:tc>
                <a:tc>
                  <a:txBody>
                    <a:bodyPr/>
                    <a:lstStyle/>
                    <a:p>
                      <a:pPr algn="ctr" rtl="1"/>
                      <a:r>
                        <a:rPr lang="fa-IR" sz="1800" b="1" dirty="0" smtClean="0">
                          <a:cs typeface="B Nazanin" panose="00000400000000000000" pitchFamily="2" charset="-78"/>
                        </a:rPr>
                        <a:t>850.000</a:t>
                      </a:r>
                      <a:endParaRPr lang="fa-IR" sz="1800" b="1" dirty="0">
                        <a:cs typeface="B Nazanin" panose="00000400000000000000" pitchFamily="2" charset="-78"/>
                      </a:endParaRPr>
                    </a:p>
                  </a:txBody>
                  <a:tcPr/>
                </a:tc>
                <a:tc>
                  <a:txBody>
                    <a:bodyPr/>
                    <a:lstStyle/>
                    <a:p>
                      <a:pPr algn="ctr" rtl="1"/>
                      <a:r>
                        <a:rPr lang="fa-IR" sz="1800" b="1" dirty="0" smtClean="0">
                          <a:cs typeface="B Nazanin" panose="00000400000000000000" pitchFamily="2" charset="-78"/>
                        </a:rPr>
                        <a:t>3.425.000</a:t>
                      </a:r>
                      <a:endParaRPr lang="fa-IR" sz="1800" b="1" dirty="0">
                        <a:cs typeface="B Nazanin" panose="00000400000000000000" pitchFamily="2" charset="-78"/>
                      </a:endParaRPr>
                    </a:p>
                  </a:txBody>
                  <a:tcPr/>
                </a:tc>
                <a:extLst>
                  <a:ext uri="{0D108BD9-81ED-4DB2-BD59-A6C34878D82A}">
                    <a16:rowId xmlns:a16="http://schemas.microsoft.com/office/drawing/2014/main" xmlns="" val="624419666"/>
                  </a:ext>
                </a:extLst>
              </a:tr>
              <a:tr h="365372">
                <a:tc>
                  <a:txBody>
                    <a:bodyPr/>
                    <a:lstStyle/>
                    <a:p>
                      <a:pPr algn="ctr" rtl="1"/>
                      <a:r>
                        <a:rPr lang="fa-IR" sz="1800" b="1" dirty="0" smtClean="0">
                          <a:cs typeface="B Nazanin" panose="00000400000000000000" pitchFamily="2" charset="-78"/>
                        </a:rPr>
                        <a:t>6</a:t>
                      </a:r>
                      <a:endParaRPr lang="fa-IR" sz="1800" b="1" dirty="0">
                        <a:cs typeface="B Nazanin" panose="00000400000000000000" pitchFamily="2" charset="-78"/>
                      </a:endParaRPr>
                    </a:p>
                  </a:txBody>
                  <a:tcPr/>
                </a:tc>
                <a:tc>
                  <a:txBody>
                    <a:bodyPr/>
                    <a:lstStyle/>
                    <a:p>
                      <a:pPr algn="ctr" rtl="1"/>
                      <a:r>
                        <a:rPr lang="fa-IR" sz="1800" b="1" dirty="0" smtClean="0">
                          <a:cs typeface="B Nazanin" panose="00000400000000000000" pitchFamily="2" charset="-78"/>
                        </a:rPr>
                        <a:t>352.000</a:t>
                      </a:r>
                      <a:endParaRPr lang="fa-IR" sz="1800" b="1" dirty="0">
                        <a:cs typeface="B Nazanin" panose="00000400000000000000" pitchFamily="2" charset="-78"/>
                      </a:endParaRPr>
                    </a:p>
                  </a:txBody>
                  <a:tcPr/>
                </a:tc>
                <a:tc>
                  <a:txBody>
                    <a:bodyPr/>
                    <a:lstStyle/>
                    <a:p>
                      <a:pPr algn="ctr" rtl="1"/>
                      <a:r>
                        <a:rPr lang="fa-IR" sz="1800" b="1" dirty="0" smtClean="0">
                          <a:cs typeface="B Nazanin" panose="00000400000000000000" pitchFamily="2" charset="-78"/>
                        </a:rPr>
                        <a:t>3.750.000</a:t>
                      </a:r>
                      <a:endParaRPr lang="fa-IR" sz="1800" b="1" dirty="0">
                        <a:cs typeface="B Nazanin" panose="00000400000000000000" pitchFamily="2" charset="-78"/>
                      </a:endParaRPr>
                    </a:p>
                  </a:txBody>
                  <a:tcPr/>
                </a:tc>
                <a:extLst>
                  <a:ext uri="{0D108BD9-81ED-4DB2-BD59-A6C34878D82A}">
                    <a16:rowId xmlns:a16="http://schemas.microsoft.com/office/drawing/2014/main" xmlns="" val="284949644"/>
                  </a:ext>
                </a:extLst>
              </a:tr>
              <a:tr h="365372">
                <a:tc>
                  <a:txBody>
                    <a:bodyPr/>
                    <a:lstStyle/>
                    <a:p>
                      <a:pPr algn="ctr" rtl="1"/>
                      <a:r>
                        <a:rPr lang="fa-IR" sz="1800" b="1" dirty="0" smtClean="0">
                          <a:cs typeface="B Nazanin" panose="00000400000000000000" pitchFamily="2" charset="-78"/>
                        </a:rPr>
                        <a:t>7</a:t>
                      </a:r>
                      <a:endParaRPr lang="fa-IR" sz="1800" b="1" dirty="0">
                        <a:cs typeface="B Nazanin" panose="00000400000000000000" pitchFamily="2" charset="-78"/>
                      </a:endParaRPr>
                    </a:p>
                  </a:txBody>
                  <a:tcPr/>
                </a:tc>
                <a:tc>
                  <a:txBody>
                    <a:bodyPr/>
                    <a:lstStyle/>
                    <a:p>
                      <a:pPr algn="ctr" rtl="1"/>
                      <a:r>
                        <a:rPr lang="fa-IR" sz="1800" b="1" dirty="0" smtClean="0">
                          <a:cs typeface="B Nazanin" panose="00000400000000000000" pitchFamily="2" charset="-78"/>
                        </a:rPr>
                        <a:t>475.000</a:t>
                      </a:r>
                      <a:endParaRPr lang="fa-IR" sz="1800" b="1" dirty="0">
                        <a:cs typeface="B Nazanin" panose="00000400000000000000" pitchFamily="2" charset="-78"/>
                      </a:endParaRPr>
                    </a:p>
                  </a:txBody>
                  <a:tcPr/>
                </a:tc>
                <a:tc>
                  <a:txBody>
                    <a:bodyPr/>
                    <a:lstStyle/>
                    <a:p>
                      <a:pPr algn="ctr" rtl="1"/>
                      <a:r>
                        <a:rPr lang="fa-IR" sz="1800" b="1" dirty="0" smtClean="0">
                          <a:cs typeface="B Nazanin" panose="00000400000000000000" pitchFamily="2" charset="-78"/>
                        </a:rPr>
                        <a:t>4.225.000</a:t>
                      </a:r>
                      <a:endParaRPr lang="fa-IR" sz="1800" b="1" dirty="0">
                        <a:cs typeface="B Nazanin" panose="00000400000000000000" pitchFamily="2" charset="-78"/>
                      </a:endParaRPr>
                    </a:p>
                  </a:txBody>
                  <a:tcPr/>
                </a:tc>
                <a:extLst>
                  <a:ext uri="{0D108BD9-81ED-4DB2-BD59-A6C34878D82A}">
                    <a16:rowId xmlns:a16="http://schemas.microsoft.com/office/drawing/2014/main" xmlns="" val="3409544523"/>
                  </a:ext>
                </a:extLst>
              </a:tr>
              <a:tr h="365372">
                <a:tc>
                  <a:txBody>
                    <a:bodyPr/>
                    <a:lstStyle/>
                    <a:p>
                      <a:pPr algn="ctr" rtl="1"/>
                      <a:r>
                        <a:rPr lang="fa-IR" sz="1800" b="1" dirty="0" smtClean="0">
                          <a:cs typeface="B Nazanin" panose="00000400000000000000" pitchFamily="2" charset="-78"/>
                        </a:rPr>
                        <a:t>8</a:t>
                      </a:r>
                      <a:endParaRPr lang="fa-IR" sz="1800" b="1" dirty="0">
                        <a:cs typeface="B Nazanin" panose="00000400000000000000" pitchFamily="2" charset="-78"/>
                      </a:endParaRPr>
                    </a:p>
                  </a:txBody>
                  <a:tcPr/>
                </a:tc>
                <a:tc>
                  <a:txBody>
                    <a:bodyPr/>
                    <a:lstStyle/>
                    <a:p>
                      <a:pPr algn="ctr" rtl="1"/>
                      <a:r>
                        <a:rPr lang="fa-IR" sz="1800" b="1" dirty="0" smtClean="0">
                          <a:cs typeface="B Nazanin" panose="00000400000000000000" pitchFamily="2" charset="-78"/>
                        </a:rPr>
                        <a:t>700.000</a:t>
                      </a:r>
                      <a:endParaRPr lang="fa-IR" sz="1800" b="1" dirty="0">
                        <a:cs typeface="B Nazanin" panose="00000400000000000000" pitchFamily="2" charset="-78"/>
                      </a:endParaRPr>
                    </a:p>
                  </a:txBody>
                  <a:tcPr/>
                </a:tc>
                <a:tc>
                  <a:txBody>
                    <a:bodyPr/>
                    <a:lstStyle/>
                    <a:p>
                      <a:pPr algn="ctr" rtl="1"/>
                      <a:endParaRPr lang="fa-IR" sz="1800" b="1" dirty="0">
                        <a:cs typeface="B Nazanin" panose="00000400000000000000" pitchFamily="2" charset="-78"/>
                      </a:endParaRPr>
                    </a:p>
                  </a:txBody>
                  <a:tcPr/>
                </a:tc>
                <a:extLst>
                  <a:ext uri="{0D108BD9-81ED-4DB2-BD59-A6C34878D82A}">
                    <a16:rowId xmlns:a16="http://schemas.microsoft.com/office/drawing/2014/main" xmlns="" val="3792806616"/>
                  </a:ext>
                </a:extLst>
              </a:tr>
              <a:tr h="365372">
                <a:tc>
                  <a:txBody>
                    <a:bodyPr/>
                    <a:lstStyle/>
                    <a:p>
                      <a:pPr algn="ctr" rtl="1"/>
                      <a:r>
                        <a:rPr lang="fa-IR" sz="1800" b="1" dirty="0" smtClean="0">
                          <a:cs typeface="B Nazanin" panose="00000400000000000000" pitchFamily="2" charset="-78"/>
                        </a:rPr>
                        <a:t>9</a:t>
                      </a:r>
                      <a:endParaRPr lang="fa-IR" sz="1800" b="1" dirty="0">
                        <a:cs typeface="B Nazanin" panose="00000400000000000000" pitchFamily="2" charset="-78"/>
                      </a:endParaRPr>
                    </a:p>
                  </a:txBody>
                  <a:tcPr/>
                </a:tc>
                <a:tc>
                  <a:txBody>
                    <a:bodyPr/>
                    <a:lstStyle/>
                    <a:p>
                      <a:pPr algn="ctr" rtl="1"/>
                      <a:r>
                        <a:rPr lang="fa-IR" sz="1800" b="1" dirty="0" smtClean="0">
                          <a:cs typeface="B Nazanin" panose="00000400000000000000" pitchFamily="2" charset="-78"/>
                        </a:rPr>
                        <a:t>280.000</a:t>
                      </a:r>
                      <a:endParaRPr lang="fa-IR" sz="1800" b="1" dirty="0">
                        <a:cs typeface="B Nazanin" panose="00000400000000000000" pitchFamily="2" charset="-78"/>
                      </a:endParaRPr>
                    </a:p>
                  </a:txBody>
                  <a:tcPr/>
                </a:tc>
                <a:tc>
                  <a:txBody>
                    <a:bodyPr/>
                    <a:lstStyle/>
                    <a:p>
                      <a:pPr algn="ctr" rtl="1"/>
                      <a:endParaRPr lang="fa-IR" sz="1800" b="1" dirty="0">
                        <a:cs typeface="B Nazanin" panose="00000400000000000000" pitchFamily="2" charset="-78"/>
                      </a:endParaRPr>
                    </a:p>
                  </a:txBody>
                  <a:tcPr/>
                </a:tc>
                <a:extLst>
                  <a:ext uri="{0D108BD9-81ED-4DB2-BD59-A6C34878D82A}">
                    <a16:rowId xmlns:a16="http://schemas.microsoft.com/office/drawing/2014/main" xmlns="" val="1463251335"/>
                  </a:ext>
                </a:extLst>
              </a:tr>
              <a:tr h="365372">
                <a:tc>
                  <a:txBody>
                    <a:bodyPr/>
                    <a:lstStyle/>
                    <a:p>
                      <a:pPr algn="ctr" rtl="1"/>
                      <a:r>
                        <a:rPr lang="fa-IR" sz="1800" b="1" dirty="0" smtClean="0">
                          <a:cs typeface="B Nazanin" panose="00000400000000000000" pitchFamily="2" charset="-78"/>
                        </a:rPr>
                        <a:t>10</a:t>
                      </a:r>
                      <a:endParaRPr lang="fa-IR" sz="1800" b="1" dirty="0">
                        <a:cs typeface="B Nazanin" panose="00000400000000000000" pitchFamily="2" charset="-78"/>
                      </a:endParaRPr>
                    </a:p>
                  </a:txBody>
                  <a:tcPr/>
                </a:tc>
                <a:tc>
                  <a:txBody>
                    <a:bodyPr/>
                    <a:lstStyle/>
                    <a:p>
                      <a:pPr algn="ctr" rtl="1"/>
                      <a:r>
                        <a:rPr lang="fa-IR" sz="1800" b="1" dirty="0" smtClean="0">
                          <a:cs typeface="B Nazanin" panose="00000400000000000000" pitchFamily="2" charset="-78"/>
                        </a:rPr>
                        <a:t>605.000</a:t>
                      </a:r>
                      <a:endParaRPr lang="fa-IR" sz="1800" b="1" dirty="0">
                        <a:cs typeface="B Nazanin" panose="00000400000000000000" pitchFamily="2" charset="-78"/>
                      </a:endParaRPr>
                    </a:p>
                  </a:txBody>
                  <a:tcPr/>
                </a:tc>
                <a:tc>
                  <a:txBody>
                    <a:bodyPr/>
                    <a:lstStyle/>
                    <a:p>
                      <a:pPr algn="ctr" rtl="1"/>
                      <a:endParaRPr lang="fa-IR" sz="1800" b="1" dirty="0">
                        <a:cs typeface="B Nazanin" panose="00000400000000000000" pitchFamily="2" charset="-78"/>
                      </a:endParaRPr>
                    </a:p>
                  </a:txBody>
                  <a:tcPr/>
                </a:tc>
                <a:extLst>
                  <a:ext uri="{0D108BD9-81ED-4DB2-BD59-A6C34878D82A}">
                    <a16:rowId xmlns:a16="http://schemas.microsoft.com/office/drawing/2014/main" xmlns="" val="355290398"/>
                  </a:ext>
                </a:extLst>
              </a:tr>
            </a:tbl>
          </a:graphicData>
        </a:graphic>
      </p:graphicFrame>
      <p:graphicFrame>
        <p:nvGraphicFramePr>
          <p:cNvPr id="2" name="Table 1"/>
          <p:cNvGraphicFramePr>
            <a:graphicFrameLocks noGrp="1"/>
          </p:cNvGraphicFramePr>
          <p:nvPr>
            <p:extLst>
              <p:ext uri="{D42A27DB-BD31-4B8C-83A1-F6EECF244321}">
                <p14:modId xmlns:p14="http://schemas.microsoft.com/office/powerpoint/2010/main" val="4121885397"/>
              </p:ext>
            </p:extLst>
          </p:nvPr>
        </p:nvGraphicFramePr>
        <p:xfrm>
          <a:off x="2186546" y="2189409"/>
          <a:ext cx="6008196" cy="1188720"/>
        </p:xfrm>
        <a:graphic>
          <a:graphicData uri="http://schemas.openxmlformats.org/drawingml/2006/table">
            <a:tbl>
              <a:tblPr rtl="1" firstRow="1" bandRow="1">
                <a:tableStyleId>{5C22544A-7EE6-4342-B048-85BDC9FD1C3A}</a:tableStyleId>
              </a:tblPr>
              <a:tblGrid>
                <a:gridCol w="4665931">
                  <a:extLst>
                    <a:ext uri="{9D8B030D-6E8A-4147-A177-3AD203B41FA5}">
                      <a16:colId xmlns:a16="http://schemas.microsoft.com/office/drawing/2014/main" xmlns="" val="1544387176"/>
                    </a:ext>
                  </a:extLst>
                </a:gridCol>
                <a:gridCol w="1342265">
                  <a:extLst>
                    <a:ext uri="{9D8B030D-6E8A-4147-A177-3AD203B41FA5}">
                      <a16:colId xmlns:a16="http://schemas.microsoft.com/office/drawing/2014/main" xmlns="" val="305666579"/>
                    </a:ext>
                  </a:extLst>
                </a:gridCol>
              </a:tblGrid>
              <a:tr h="370840">
                <a:tc>
                  <a:txBody>
                    <a:bodyPr/>
                    <a:lstStyle/>
                    <a:p>
                      <a:pPr rtl="1"/>
                      <a:r>
                        <a:rPr lang="fa-IR" sz="2000" dirty="0" smtClean="0">
                          <a:solidFill>
                            <a:schemeClr val="tx1"/>
                          </a:solidFill>
                          <a:cs typeface="B Nazanin" panose="00000400000000000000" pitchFamily="2" charset="-78"/>
                        </a:rPr>
                        <a:t>سرمایه اولیه</a:t>
                      </a:r>
                      <a:endParaRPr lang="fa-IR" sz="2000" dirty="0">
                        <a:solidFill>
                          <a:schemeClr val="tx1"/>
                        </a:solidFill>
                        <a:cs typeface="B Nazanin" panose="00000400000000000000" pitchFamily="2" charset="-78"/>
                      </a:endParaRPr>
                    </a:p>
                  </a:txBody>
                  <a:tcPr>
                    <a:solidFill>
                      <a:srgbClr val="F0E8E7"/>
                    </a:solidFill>
                  </a:tcPr>
                </a:tc>
                <a:tc>
                  <a:txBody>
                    <a:bodyPr/>
                    <a:lstStyle/>
                    <a:p>
                      <a:pPr algn="ctr" rtl="1"/>
                      <a:r>
                        <a:rPr lang="fa-IR" sz="2000" b="1" dirty="0" smtClean="0">
                          <a:solidFill>
                            <a:schemeClr val="tx1"/>
                          </a:solidFill>
                          <a:cs typeface="B Nazanin" panose="00000400000000000000" pitchFamily="2" charset="-78"/>
                        </a:rPr>
                        <a:t>4.400.000</a:t>
                      </a:r>
                      <a:endParaRPr lang="fa-IR" sz="2000" b="1" dirty="0">
                        <a:solidFill>
                          <a:schemeClr val="tx1"/>
                        </a:solidFill>
                        <a:cs typeface="B Nazanin" panose="00000400000000000000" pitchFamily="2" charset="-78"/>
                      </a:endParaRPr>
                    </a:p>
                  </a:txBody>
                  <a:tcPr>
                    <a:solidFill>
                      <a:srgbClr val="F0E8E7"/>
                    </a:solidFill>
                  </a:tcPr>
                </a:tc>
                <a:extLst>
                  <a:ext uri="{0D108BD9-81ED-4DB2-BD59-A6C34878D82A}">
                    <a16:rowId xmlns:a16="http://schemas.microsoft.com/office/drawing/2014/main" xmlns="" val="2614442401"/>
                  </a:ext>
                </a:extLst>
              </a:tr>
              <a:tr h="370840">
                <a:tc>
                  <a:txBody>
                    <a:bodyPr/>
                    <a:lstStyle/>
                    <a:p>
                      <a:pPr rtl="1"/>
                      <a:r>
                        <a:rPr lang="fa-IR" sz="2000" b="1" dirty="0" smtClean="0">
                          <a:solidFill>
                            <a:schemeClr val="tx1"/>
                          </a:solidFill>
                          <a:cs typeface="B Nazanin" panose="00000400000000000000" pitchFamily="2" charset="-78"/>
                        </a:rPr>
                        <a:t>خالص مزایای نقدی تا پایان</a:t>
                      </a:r>
                      <a:r>
                        <a:rPr lang="fa-IR" sz="2000" b="1" baseline="0" dirty="0" smtClean="0">
                          <a:solidFill>
                            <a:schemeClr val="tx1"/>
                          </a:solidFill>
                          <a:cs typeface="B Nazanin" panose="00000400000000000000" pitchFamily="2" charset="-78"/>
                        </a:rPr>
                        <a:t> سال هفتم</a:t>
                      </a:r>
                      <a:endParaRPr lang="fa-IR" sz="2000" b="1" dirty="0">
                        <a:solidFill>
                          <a:schemeClr val="tx1"/>
                        </a:solidFill>
                        <a:cs typeface="B Nazanin" panose="00000400000000000000" pitchFamily="2" charset="-78"/>
                      </a:endParaRPr>
                    </a:p>
                  </a:txBody>
                  <a:tcPr/>
                </a:tc>
                <a:tc>
                  <a:txBody>
                    <a:bodyPr/>
                    <a:lstStyle/>
                    <a:p>
                      <a:pPr algn="ctr" rtl="1"/>
                      <a:r>
                        <a:rPr lang="fa-IR" sz="2000" b="1" dirty="0" smtClean="0">
                          <a:solidFill>
                            <a:schemeClr val="tx1"/>
                          </a:solidFill>
                          <a:cs typeface="B Nazanin" panose="00000400000000000000" pitchFamily="2" charset="-78"/>
                        </a:rPr>
                        <a:t>(4.225.000)</a:t>
                      </a:r>
                      <a:endParaRPr lang="fa-IR" sz="2000" b="1" dirty="0">
                        <a:solidFill>
                          <a:schemeClr val="tx1"/>
                        </a:solidFill>
                        <a:cs typeface="B Nazanin" panose="00000400000000000000" pitchFamily="2" charset="-78"/>
                      </a:endParaRP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3731245516"/>
                  </a:ext>
                </a:extLst>
              </a:tr>
              <a:tr h="370840">
                <a:tc>
                  <a:txBody>
                    <a:bodyPr/>
                    <a:lstStyle/>
                    <a:p>
                      <a:pPr rtl="1"/>
                      <a:r>
                        <a:rPr lang="fa-IR" sz="2000" b="1" dirty="0" smtClean="0">
                          <a:solidFill>
                            <a:schemeClr val="tx1"/>
                          </a:solidFill>
                          <a:cs typeface="B Nazanin" panose="00000400000000000000" pitchFamily="2" charset="-78"/>
                        </a:rPr>
                        <a:t>مزایای نقدی مورد نیاز ( سال هشتم)</a:t>
                      </a:r>
                      <a:endParaRPr lang="fa-IR" sz="2000" b="1" dirty="0">
                        <a:solidFill>
                          <a:schemeClr val="tx1"/>
                        </a:solidFill>
                        <a:cs typeface="B Nazanin" panose="00000400000000000000" pitchFamily="2" charset="-78"/>
                      </a:endParaRPr>
                    </a:p>
                  </a:txBody>
                  <a:tcPr/>
                </a:tc>
                <a:tc>
                  <a:txBody>
                    <a:bodyPr/>
                    <a:lstStyle/>
                    <a:p>
                      <a:pPr algn="ctr" rtl="1"/>
                      <a:r>
                        <a:rPr lang="fa-IR" sz="2000" b="1" dirty="0" smtClean="0">
                          <a:solidFill>
                            <a:schemeClr val="tx1"/>
                          </a:solidFill>
                          <a:cs typeface="B Nazanin" panose="00000400000000000000" pitchFamily="2" charset="-78"/>
                        </a:rPr>
                        <a:t>175.000</a:t>
                      </a:r>
                      <a:endParaRPr lang="fa-IR" sz="2000" b="1" dirty="0">
                        <a:solidFill>
                          <a:schemeClr val="tx1"/>
                        </a:solidFill>
                        <a:cs typeface="B Nazanin" panose="00000400000000000000" pitchFamily="2" charset="-78"/>
                      </a:endParaRPr>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xmlns="" val="1939093133"/>
                  </a:ext>
                </a:extLst>
              </a:tr>
            </a:tbl>
          </a:graphicData>
        </a:graphic>
      </p:graphicFrame>
      <mc:AlternateContent xmlns:mc="http://schemas.openxmlformats.org/markup-compatibility/2006" xmlns:a14="http://schemas.microsoft.com/office/drawing/2010/main">
        <mc:Choice Requires="a14">
          <p:sp>
            <p:nvSpPr>
              <p:cNvPr id="3" name="TextBox 2"/>
              <p:cNvSpPr txBox="1"/>
              <p:nvPr/>
            </p:nvSpPr>
            <p:spPr>
              <a:xfrm>
                <a:off x="2186546" y="3968917"/>
                <a:ext cx="3415764" cy="553357"/>
              </a:xfrm>
              <a:prstGeom prst="rect">
                <a:avLst/>
              </a:prstGeom>
              <a:noFill/>
            </p:spPr>
            <p:txBody>
              <a:bodyPr wrap="square" rtlCol="1">
                <a:spAutoFit/>
              </a:bodyPr>
              <a:lstStyle/>
              <a:p>
                <a14:m>
                  <m:oMath xmlns:m="http://schemas.openxmlformats.org/officeDocument/2006/math">
                    <m:f>
                      <m:fPr>
                        <m:ctrlPr>
                          <a:rPr lang="fa-IR" b="1" i="1" smtClean="0">
                            <a:latin typeface="Cambria Math"/>
                          </a:rPr>
                        </m:ctrlPr>
                      </m:fPr>
                      <m:num>
                        <m:r>
                          <m:rPr>
                            <m:nor/>
                          </m:rPr>
                          <a:rPr lang="fa-IR" b="1" i="0" smtClean="0">
                            <a:latin typeface="Cambria Math" panose="02040503050406030204" pitchFamily="18" charset="0"/>
                          </a:rPr>
                          <m:t>175.000</m:t>
                        </m:r>
                      </m:num>
                      <m:den>
                        <m:r>
                          <m:rPr>
                            <m:nor/>
                          </m:rPr>
                          <a:rPr lang="fa-IR" b="1" i="0" smtClean="0">
                            <a:latin typeface="Cambria Math" panose="02040503050406030204" pitchFamily="18" charset="0"/>
                          </a:rPr>
                          <m:t>700.000</m:t>
                        </m:r>
                      </m:den>
                    </m:f>
                    <m:r>
                      <a:rPr lang="fa-IR" b="1" i="1" smtClean="0">
                        <a:latin typeface="Cambria Math" panose="02040503050406030204" pitchFamily="18" charset="0"/>
                      </a:rPr>
                      <m:t>=</m:t>
                    </m:r>
                  </m:oMath>
                </a14:m>
                <a:r>
                  <a:rPr lang="fa-IR" b="1" dirty="0" smtClean="0"/>
                  <a:t>25%</a:t>
                </a:r>
                <a:endParaRPr lang="fa-IR" b="1" dirty="0"/>
              </a:p>
            </p:txBody>
          </p:sp>
        </mc:Choice>
        <mc:Fallback xmlns="">
          <p:sp>
            <p:nvSpPr>
              <p:cNvPr id="3" name="TextBox 2"/>
              <p:cNvSpPr txBox="1">
                <a:spLocks noRot="1" noChangeAspect="1" noMove="1" noResize="1" noEditPoints="1" noAdjustHandles="1" noChangeArrowheads="1" noChangeShapeType="1" noTextEdit="1"/>
              </p:cNvSpPr>
              <p:nvPr/>
            </p:nvSpPr>
            <p:spPr>
              <a:xfrm>
                <a:off x="2186546" y="3968917"/>
                <a:ext cx="3415764" cy="553357"/>
              </a:xfrm>
              <a:prstGeom prst="rect">
                <a:avLst/>
              </a:prstGeom>
              <a:blipFill>
                <a:blip r:embed="rId2"/>
                <a:stretch>
                  <a:fillRect b="-3297"/>
                </a:stretch>
              </a:blipFill>
            </p:spPr>
            <p:txBody>
              <a:bodyPr/>
              <a:lstStyle/>
              <a:p>
                <a:r>
                  <a:rPr lang="fa-IR">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2186546" y="4908518"/>
                <a:ext cx="1653017" cy="369332"/>
              </a:xfrm>
              <a:prstGeom prst="rect">
                <a:avLst/>
              </a:prstGeom>
              <a:noFill/>
            </p:spPr>
            <p:txBody>
              <a:bodyPr wrap="none" rtlCol="1">
                <a:spAutoFit/>
              </a:bodyPr>
              <a:lstStyle/>
              <a:p>
                <a:r>
                  <a:rPr lang="fa-IR" b="1" dirty="0" smtClean="0"/>
                  <a:t>25% </a:t>
                </a:r>
                <a14:m>
                  <m:oMath xmlns:m="http://schemas.openxmlformats.org/officeDocument/2006/math">
                    <m:r>
                      <a:rPr lang="fa-IR" b="1" i="1" smtClean="0">
                        <a:latin typeface="Cambria Math" panose="02040503050406030204" pitchFamily="18" charset="0"/>
                        <a:ea typeface="Cambria Math" panose="02040503050406030204" pitchFamily="18" charset="0"/>
                      </a:rPr>
                      <m:t>×</m:t>
                    </m:r>
                    <m:r>
                      <m:rPr>
                        <m:nor/>
                      </m:rPr>
                      <a:rPr lang="fa-IR" b="1" i="0" smtClean="0">
                        <a:latin typeface="Cambria Math" panose="02040503050406030204" pitchFamily="18" charset="0"/>
                        <a:ea typeface="Cambria Math" panose="02040503050406030204" pitchFamily="18" charset="0"/>
                      </a:rPr>
                      <m:t>12</m:t>
                    </m:r>
                    <m:r>
                      <m:rPr>
                        <m:nor/>
                      </m:rPr>
                      <a:rPr lang="fa-IR" b="1" i="0" smtClean="0">
                        <a:latin typeface="Cambria Math" panose="02040503050406030204" pitchFamily="18" charset="0"/>
                        <a:ea typeface="Cambria Math" panose="02040503050406030204" pitchFamily="18" charset="0"/>
                      </a:rPr>
                      <m:t>=</m:t>
                    </m:r>
                    <m:r>
                      <m:rPr>
                        <m:nor/>
                      </m:rPr>
                      <a:rPr lang="fa-IR" b="1" i="0" smtClean="0">
                        <a:latin typeface="Cambria Math" panose="02040503050406030204" pitchFamily="18" charset="0"/>
                        <a:ea typeface="Cambria Math" panose="02040503050406030204" pitchFamily="18" charset="0"/>
                      </a:rPr>
                      <m:t>3</m:t>
                    </m:r>
                  </m:oMath>
                </a14:m>
                <a:endParaRPr lang="fa-IR" b="1" dirty="0"/>
              </a:p>
            </p:txBody>
          </p:sp>
        </mc:Choice>
        <mc:Fallback xmlns="">
          <p:sp>
            <p:nvSpPr>
              <p:cNvPr id="8" name="TextBox 7"/>
              <p:cNvSpPr txBox="1">
                <a:spLocks noRot="1" noChangeAspect="1" noMove="1" noResize="1" noEditPoints="1" noAdjustHandles="1" noChangeArrowheads="1" noChangeShapeType="1" noTextEdit="1"/>
              </p:cNvSpPr>
              <p:nvPr/>
            </p:nvSpPr>
            <p:spPr>
              <a:xfrm>
                <a:off x="2186546" y="4908518"/>
                <a:ext cx="1653017" cy="369332"/>
              </a:xfrm>
              <a:prstGeom prst="rect">
                <a:avLst/>
              </a:prstGeom>
              <a:blipFill>
                <a:blip r:embed="rId3"/>
                <a:stretch>
                  <a:fillRect l="-3690" t="-8197" b="-24590"/>
                </a:stretch>
              </a:blipFill>
            </p:spPr>
            <p:txBody>
              <a:bodyPr/>
              <a:lstStyle/>
              <a:p>
                <a:r>
                  <a:rPr lang="fa-IR">
                    <a:noFill/>
                  </a:rPr>
                  <a:t> </a:t>
                </a:r>
              </a:p>
            </p:txBody>
          </p:sp>
        </mc:Fallback>
      </mc:AlternateContent>
      <p:sp>
        <p:nvSpPr>
          <p:cNvPr id="10" name="TextBox 9"/>
          <p:cNvSpPr txBox="1"/>
          <p:nvPr/>
        </p:nvSpPr>
        <p:spPr>
          <a:xfrm>
            <a:off x="4143516" y="4115232"/>
            <a:ext cx="628698" cy="1200329"/>
          </a:xfrm>
          <a:prstGeom prst="rect">
            <a:avLst/>
          </a:prstGeom>
          <a:noFill/>
        </p:spPr>
        <p:txBody>
          <a:bodyPr wrap="none" rtlCol="1">
            <a:spAutoFit/>
          </a:bodyPr>
          <a:lstStyle/>
          <a:p>
            <a:r>
              <a:rPr lang="fa-IR" dirty="0" smtClean="0"/>
              <a:t>سال</a:t>
            </a:r>
          </a:p>
          <a:p>
            <a:endParaRPr lang="fa-IR" dirty="0" smtClean="0"/>
          </a:p>
          <a:p>
            <a:endParaRPr lang="fa-IR" dirty="0"/>
          </a:p>
          <a:p>
            <a:r>
              <a:rPr lang="fa-IR" dirty="0" smtClean="0"/>
              <a:t>ماه</a:t>
            </a:r>
            <a:endParaRPr lang="fa-IR" dirty="0"/>
          </a:p>
        </p:txBody>
      </p:sp>
    </p:spTree>
    <p:extLst>
      <p:ext uri="{BB962C8B-B14F-4D97-AF65-F5344CB8AC3E}">
        <p14:creationId xmlns:p14="http://schemas.microsoft.com/office/powerpoint/2010/main" val="894789659"/>
      </p:ext>
    </p:extLst>
  </p:cSld>
  <p:clrMapOvr>
    <a:masterClrMapping/>
  </p:clrMapOvr>
  <p:transition spd="slow">
    <p:push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814945" y="193183"/>
            <a:ext cx="10140942" cy="1159097"/>
          </a:xfrm>
        </p:spPr>
        <p:txBody>
          <a:bodyPr>
            <a:normAutofit fontScale="92500" lnSpcReduction="10000"/>
          </a:bodyPr>
          <a:lstStyle/>
          <a:p>
            <a:pPr algn="r"/>
            <a:r>
              <a:rPr lang="fa-IR" sz="3600" b="1" dirty="0" smtClean="0">
                <a:solidFill>
                  <a:schemeClr val="tx1"/>
                </a:solidFill>
                <a:effectLst>
                  <a:glow rad="228600">
                    <a:schemeClr val="accent1">
                      <a:satMod val="175000"/>
                      <a:alpha val="40000"/>
                    </a:schemeClr>
                  </a:glow>
                </a:effectLst>
                <a:cs typeface="B Nazanin" panose="00000400000000000000" pitchFamily="2" charset="-78"/>
              </a:rPr>
              <a:t>روش نرخ بازده حسابداری </a:t>
            </a:r>
            <a:r>
              <a:rPr lang="fa-IR" altLang="fa-IR" sz="3600" b="1" dirty="0" smtClean="0">
                <a:solidFill>
                  <a:schemeClr val="tx1"/>
                </a:solidFill>
                <a:effectLst>
                  <a:glow rad="228600">
                    <a:schemeClr val="accent1">
                      <a:satMod val="175000"/>
                      <a:alpha val="40000"/>
                    </a:schemeClr>
                  </a:glow>
                </a:effectLst>
                <a:ea typeface="Majalla UI"/>
                <a:cs typeface="B Nazanin" panose="00000400000000000000" pitchFamily="2" charset="-78"/>
              </a:rPr>
              <a:t>(</a:t>
            </a:r>
            <a:r>
              <a:rPr lang="en-US" altLang="fa-IR" sz="3600" b="1" u="sng" dirty="0" smtClean="0">
                <a:solidFill>
                  <a:schemeClr val="tx1"/>
                </a:solidFill>
                <a:effectLst>
                  <a:glow rad="228600">
                    <a:schemeClr val="accent1">
                      <a:satMod val="175000"/>
                      <a:alpha val="40000"/>
                    </a:schemeClr>
                  </a:glow>
                </a:effectLst>
                <a:cs typeface="B Nazanin" panose="00000400000000000000" pitchFamily="2" charset="-78"/>
              </a:rPr>
              <a:t>ARR</a:t>
            </a:r>
            <a:r>
              <a:rPr lang="fa-IR" altLang="fa-IR" sz="3200" b="1" dirty="0" smtClean="0">
                <a:solidFill>
                  <a:schemeClr val="tx1"/>
                </a:solidFill>
                <a:effectLst>
                  <a:glow rad="228600">
                    <a:schemeClr val="accent1">
                      <a:satMod val="175000"/>
                      <a:alpha val="40000"/>
                    </a:schemeClr>
                  </a:glow>
                </a:effectLst>
                <a:ea typeface="Majalla UI"/>
                <a:cs typeface="+mj-cs"/>
              </a:rPr>
              <a:t>)</a:t>
            </a:r>
            <a:endParaRPr lang="fa-IR" sz="3200" b="1" dirty="0" smtClean="0">
              <a:solidFill>
                <a:schemeClr val="tx1"/>
              </a:solidFill>
              <a:effectLst>
                <a:glow rad="228600">
                  <a:schemeClr val="accent1">
                    <a:satMod val="175000"/>
                    <a:alpha val="40000"/>
                  </a:schemeClr>
                </a:glow>
              </a:effectLst>
              <a:cs typeface="+mj-cs"/>
            </a:endParaRPr>
          </a:p>
          <a:p>
            <a:pPr algn="r"/>
            <a:r>
              <a:rPr lang="fa-IR" sz="3500" dirty="0" smtClean="0">
                <a:solidFill>
                  <a:schemeClr val="tx1"/>
                </a:solidFill>
                <a:cs typeface="B Nazanin" panose="00000400000000000000" pitchFamily="2" charset="-78"/>
              </a:rPr>
              <a:t>یا (روش میانگین بازده سالانه سرمایه گذاری)</a:t>
            </a:r>
            <a:endParaRPr lang="fa-IR" sz="3500" dirty="0">
              <a:solidFill>
                <a:schemeClr val="tx1"/>
              </a:solidFill>
              <a:cs typeface="B Nazanin" panose="00000400000000000000" pitchFamily="2" charset="-78"/>
            </a:endParaRPr>
          </a:p>
        </p:txBody>
      </p:sp>
      <p:sp>
        <p:nvSpPr>
          <p:cNvPr id="4" name="TextBox 3"/>
          <p:cNvSpPr txBox="1"/>
          <p:nvPr/>
        </p:nvSpPr>
        <p:spPr>
          <a:xfrm>
            <a:off x="1918951" y="1434162"/>
            <a:ext cx="6658377" cy="1077218"/>
          </a:xfrm>
          <a:prstGeom prst="rect">
            <a:avLst/>
          </a:prstGeom>
          <a:noFill/>
        </p:spPr>
        <p:txBody>
          <a:bodyPr wrap="square" rtlCol="1">
            <a:spAutoFit/>
          </a:bodyPr>
          <a:lstStyle/>
          <a:p>
            <a:pPr algn="r"/>
            <a:r>
              <a:rPr lang="fa-IR" sz="3200" dirty="0" smtClean="0">
                <a:cs typeface="B Nazanin" panose="00000400000000000000" pitchFamily="2" charset="-78"/>
              </a:rPr>
              <a:t>در این روش کلیه هزین های نقدی و غیر نقدی </a:t>
            </a:r>
          </a:p>
          <a:p>
            <a:pPr algn="r"/>
            <a:r>
              <a:rPr lang="fa-IR" sz="3200" dirty="0" smtClean="0">
                <a:cs typeface="B Nazanin" panose="00000400000000000000" pitchFamily="2" charset="-78"/>
              </a:rPr>
              <a:t>( مانند: استهلاک) در محاسبات منظور می شود</a:t>
            </a:r>
            <a:endParaRPr lang="fa-IR" sz="3200" dirty="0">
              <a:cs typeface="B Nazanin" panose="00000400000000000000" pitchFamily="2" charset="-78"/>
            </a:endParaRPr>
          </a:p>
        </p:txBody>
      </p:sp>
      <p:sp>
        <p:nvSpPr>
          <p:cNvPr id="5" name="TextBox 4"/>
          <p:cNvSpPr txBox="1"/>
          <p:nvPr/>
        </p:nvSpPr>
        <p:spPr>
          <a:xfrm>
            <a:off x="1918951" y="3460755"/>
            <a:ext cx="9941562" cy="1569660"/>
          </a:xfrm>
          <a:prstGeom prst="rect">
            <a:avLst/>
          </a:prstGeom>
          <a:noFill/>
        </p:spPr>
        <p:txBody>
          <a:bodyPr wrap="square" rtlCol="1">
            <a:spAutoFit/>
          </a:bodyPr>
          <a:lstStyle/>
          <a:p>
            <a:pPr marL="457200" indent="-457200" algn="r" rtl="1">
              <a:buFont typeface="Wingdings" panose="05000000000000000000" pitchFamily="2" charset="2"/>
              <a:buChar char="q"/>
            </a:pPr>
            <a:r>
              <a:rPr lang="fa-IR" sz="3200" b="1" dirty="0" smtClean="0">
                <a:cs typeface="B Nazanin" panose="00000400000000000000" pitchFamily="2" charset="-78"/>
              </a:rPr>
              <a:t>مزایا:</a:t>
            </a:r>
          </a:p>
          <a:p>
            <a:pPr marL="285750" indent="-285750" algn="r" rtl="1">
              <a:buFont typeface="Arial" panose="020B0604020202020204" pitchFamily="34" charset="0"/>
              <a:buChar char="•"/>
            </a:pPr>
            <a:r>
              <a:rPr lang="fa-IR" sz="3200" dirty="0" smtClean="0">
                <a:cs typeface="B Nazanin" panose="00000400000000000000" pitchFamily="2" charset="-78"/>
              </a:rPr>
              <a:t>بکار بردن مفهوم سود حسابداری در محاسبه نرخ بازده</a:t>
            </a:r>
          </a:p>
          <a:p>
            <a:pPr marL="285750" indent="-285750" algn="r" rtl="1">
              <a:buFont typeface="Arial" panose="020B0604020202020204" pitchFamily="34" charset="0"/>
              <a:buChar char="•"/>
            </a:pPr>
            <a:r>
              <a:rPr lang="fa-IR" sz="3200" dirty="0" smtClean="0">
                <a:cs typeface="B Nazanin" panose="00000400000000000000" pitchFamily="2" charset="-78"/>
              </a:rPr>
              <a:t>مد نظر قرار دادن سود آوری در تمام طول عمر پروژه</a:t>
            </a:r>
            <a:endParaRPr lang="fa-IR" sz="3200" dirty="0">
              <a:cs typeface="B Nazanin" panose="00000400000000000000" pitchFamily="2" charset="-78"/>
            </a:endParaRPr>
          </a:p>
        </p:txBody>
      </p:sp>
      <p:sp>
        <p:nvSpPr>
          <p:cNvPr id="6" name="TextBox 5"/>
          <p:cNvSpPr txBox="1"/>
          <p:nvPr/>
        </p:nvSpPr>
        <p:spPr>
          <a:xfrm>
            <a:off x="4571999" y="5112297"/>
            <a:ext cx="7383887" cy="1569660"/>
          </a:xfrm>
          <a:prstGeom prst="rect">
            <a:avLst/>
          </a:prstGeom>
          <a:noFill/>
        </p:spPr>
        <p:txBody>
          <a:bodyPr wrap="square" rtlCol="1">
            <a:spAutoFit/>
          </a:bodyPr>
          <a:lstStyle/>
          <a:p>
            <a:pPr marL="457200" indent="-457200" algn="r" rtl="1">
              <a:buFont typeface="Wingdings" panose="05000000000000000000" pitchFamily="2" charset="2"/>
              <a:buChar char="q"/>
            </a:pPr>
            <a:r>
              <a:rPr lang="fa-IR" sz="3200" b="1" dirty="0" smtClean="0">
                <a:cs typeface="B Nazanin" panose="00000400000000000000" pitchFamily="2" charset="-78"/>
              </a:rPr>
              <a:t>معایب:</a:t>
            </a:r>
          </a:p>
          <a:p>
            <a:pPr marL="457200" indent="-457200" algn="r" rtl="1">
              <a:buFont typeface="Arial" panose="020B0604020202020204" pitchFamily="34" charset="0"/>
              <a:buChar char="•"/>
            </a:pPr>
            <a:r>
              <a:rPr lang="fa-IR" sz="3200" dirty="0" smtClean="0">
                <a:cs typeface="B Nazanin" panose="00000400000000000000" pitchFamily="2" charset="-78"/>
              </a:rPr>
              <a:t>نادیده گرفتن ارزش زمانی پول و زمان بندی گردش وجوه نقد در طول عمر پروژه </a:t>
            </a:r>
            <a:endParaRPr lang="fa-IR" sz="3200" dirty="0">
              <a:cs typeface="B Nazanin" panose="00000400000000000000" pitchFamily="2" charset="-78"/>
            </a:endParaRPr>
          </a:p>
        </p:txBody>
      </p:sp>
      <p:grpSp>
        <p:nvGrpSpPr>
          <p:cNvPr id="7" name="Group 6"/>
          <p:cNvGrpSpPr/>
          <p:nvPr/>
        </p:nvGrpSpPr>
        <p:grpSpPr>
          <a:xfrm>
            <a:off x="7431623" y="2634203"/>
            <a:ext cx="4524263" cy="785611"/>
            <a:chOff x="0" y="19586"/>
            <a:chExt cx="8128000" cy="1216800"/>
          </a:xfrm>
          <a:scene3d>
            <a:camera prst="orthographicFront"/>
            <a:lightRig rig="threePt" dir="t">
              <a:rot lat="0" lon="0" rev="7500000"/>
            </a:lightRig>
          </a:scene3d>
        </p:grpSpPr>
        <p:sp>
          <p:nvSpPr>
            <p:cNvPr id="8" name="Rounded Rectangle 7"/>
            <p:cNvSpPr/>
            <p:nvPr/>
          </p:nvSpPr>
          <p:spPr>
            <a:xfrm>
              <a:off x="0" y="19586"/>
              <a:ext cx="8128000" cy="1216800"/>
            </a:xfrm>
            <a:prstGeom prst="roundRect">
              <a:avLst/>
            </a:prstGeom>
            <a:sp3d prstMaterial="plastic">
              <a:bevelT w="127000" h="25400" prst="relaxedInset"/>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9" name="Rounded Rectangle 4"/>
            <p:cNvSpPr txBox="1"/>
            <p:nvPr/>
          </p:nvSpPr>
          <p:spPr>
            <a:xfrm>
              <a:off x="59399" y="78985"/>
              <a:ext cx="8009202" cy="109800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37160" tIns="137160" rIns="137160" bIns="137160" numCol="1" spcCol="1270" anchor="ctr" anchorCtr="0">
              <a:noAutofit/>
            </a:bodyPr>
            <a:lstStyle/>
            <a:p>
              <a:pPr marL="274320" indent="-274320" algn="just" rtl="1">
                <a:buClr>
                  <a:schemeClr val="accent3"/>
                </a:buClr>
                <a:defRPr/>
              </a:pPr>
              <a:r>
                <a:rPr lang="fa-IR" sz="3600" b="1" dirty="0" smtClean="0">
                  <a:solidFill>
                    <a:schemeClr val="bg1"/>
                  </a:solidFill>
                  <a:cs typeface="B Nazanin" pitchFamily="2" charset="-78"/>
                </a:rPr>
                <a:t>مزایا و معایب:</a:t>
              </a:r>
              <a:endParaRPr lang="en-US" sz="3600" b="1" dirty="0">
                <a:solidFill>
                  <a:schemeClr val="bg1"/>
                </a:solidFill>
                <a:cs typeface="B Nazanin" pitchFamily="2" charset="-78"/>
              </a:endParaRPr>
            </a:p>
          </p:txBody>
        </p:sp>
      </p:grpSp>
    </p:spTree>
    <p:extLst>
      <p:ext uri="{BB962C8B-B14F-4D97-AF65-F5344CB8AC3E}">
        <p14:creationId xmlns:p14="http://schemas.microsoft.com/office/powerpoint/2010/main" val="345573086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4253" y="2472764"/>
            <a:ext cx="10084158" cy="1325563"/>
          </a:xfrm>
        </p:spPr>
        <p:txBody>
          <a:bodyPr>
            <a:noAutofit/>
          </a:bodyPr>
          <a:lstStyle/>
          <a:p>
            <a:pPr algn="ctr"/>
            <a:r>
              <a:rPr lang="fa-IR" sz="6600" b="1" dirty="0" smtClean="0">
                <a:ln w="9525">
                  <a:solidFill>
                    <a:schemeClr val="tx2">
                      <a:lumMod val="75000"/>
                    </a:schemeClr>
                  </a:solidFill>
                  <a:prstDash val="solid"/>
                </a:ln>
                <a:solidFill>
                  <a:schemeClr val="tx1"/>
                </a:solidFill>
                <a:effectLst>
                  <a:glow rad="228600">
                    <a:schemeClr val="accent1">
                      <a:satMod val="175000"/>
                      <a:alpha val="40000"/>
                    </a:schemeClr>
                  </a:glow>
                  <a:outerShdw blurRad="12700" dist="38100" dir="2700000" algn="tl" rotWithShape="0">
                    <a:schemeClr val="bg1">
                      <a:lumMod val="50000"/>
                    </a:schemeClr>
                  </a:outerShdw>
                  <a:reflection blurRad="6350" stA="60000" endA="900" endPos="60000" dist="29997" dir="5400000" sy="-100000" algn="bl" rotWithShape="0"/>
                </a:effectLst>
              </a:rPr>
              <a:t>بودجه بندی سرمایه ای</a:t>
            </a:r>
            <a:endParaRPr lang="fa-IR" sz="6600" b="1" dirty="0">
              <a:ln w="9525">
                <a:solidFill>
                  <a:schemeClr val="tx2">
                    <a:lumMod val="75000"/>
                  </a:schemeClr>
                </a:solidFill>
                <a:prstDash val="solid"/>
              </a:ln>
              <a:solidFill>
                <a:schemeClr val="tx1"/>
              </a:solidFill>
              <a:effectLst>
                <a:glow rad="228600">
                  <a:schemeClr val="accent1">
                    <a:satMod val="175000"/>
                    <a:alpha val="40000"/>
                  </a:schemeClr>
                </a:glow>
                <a:outerShdw blurRad="12700" dist="38100" dir="2700000" algn="tl" rotWithShape="0">
                  <a:schemeClr val="bg1">
                    <a:lumMod val="50000"/>
                  </a:schemeClr>
                </a:outerShdw>
                <a:reflection blurRad="6350" stA="60000" endA="900" endPos="60000" dist="29997" dir="5400000" sy="-100000" algn="bl" rotWithShape="0"/>
              </a:effectLst>
            </a:endParaRPr>
          </a:p>
        </p:txBody>
      </p:sp>
      <p:pic>
        <p:nvPicPr>
          <p:cNvPr id="1026" name="Picture 2" descr="C:\Users\nabi\Desktop\آی آر حسابداران ، ترم 4\irh.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15583" y="4398071"/>
            <a:ext cx="4762500" cy="1619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217047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144537" y="629275"/>
            <a:ext cx="5553123" cy="646331"/>
          </a:xfrm>
          <a:prstGeom prst="rect">
            <a:avLst/>
          </a:prstGeom>
          <a:noFill/>
        </p:spPr>
        <p:txBody>
          <a:bodyPr wrap="none" rtlCol="1">
            <a:spAutoFit/>
          </a:bodyPr>
          <a:lstStyle/>
          <a:p>
            <a:r>
              <a:rPr lang="fa-IR" sz="3600" b="1" dirty="0" smtClean="0">
                <a:effectLst>
                  <a:glow rad="228600">
                    <a:schemeClr val="accent1">
                      <a:satMod val="175000"/>
                      <a:alpha val="40000"/>
                    </a:schemeClr>
                  </a:glow>
                </a:effectLst>
                <a:cs typeface="B Nazanin" panose="00000400000000000000" pitchFamily="2" charset="-78"/>
              </a:rPr>
              <a:t>روش محاسبه نرخ بازده حسابداری</a:t>
            </a:r>
            <a:endParaRPr lang="fa-IR" sz="3600" b="1" dirty="0">
              <a:effectLst>
                <a:glow rad="228600">
                  <a:schemeClr val="accent1">
                    <a:satMod val="175000"/>
                    <a:alpha val="40000"/>
                  </a:schemeClr>
                </a:glow>
              </a:effectLst>
              <a:cs typeface="B Nazanin" panose="00000400000000000000" pitchFamily="2" charset="-78"/>
            </a:endParaRPr>
          </a:p>
        </p:txBody>
      </p:sp>
      <p:sp>
        <p:nvSpPr>
          <p:cNvPr id="5" name="TextBox 4"/>
          <p:cNvSpPr txBox="1"/>
          <p:nvPr/>
        </p:nvSpPr>
        <p:spPr>
          <a:xfrm>
            <a:off x="3432873" y="2708109"/>
            <a:ext cx="7103227" cy="646331"/>
          </a:xfrm>
          <a:prstGeom prst="rect">
            <a:avLst/>
          </a:prstGeom>
          <a:noFill/>
        </p:spPr>
        <p:txBody>
          <a:bodyPr wrap="none" rtlCol="1">
            <a:spAutoFit/>
          </a:bodyPr>
          <a:lstStyle/>
          <a:p>
            <a:r>
              <a:rPr lang="fa-IR" sz="3600" dirty="0" smtClean="0">
                <a:cs typeface="B Nazanin" panose="00000400000000000000" pitchFamily="2" charset="-78"/>
              </a:rPr>
              <a:t>نرخ بازده حسابداری بر مبنای سرمایه گذاری اولیه</a:t>
            </a:r>
            <a:endParaRPr lang="fa-IR" sz="3600" dirty="0">
              <a:cs typeface="B Nazanin" panose="00000400000000000000" pitchFamily="2" charset="-78"/>
            </a:endParaRPr>
          </a:p>
        </p:txBody>
      </p:sp>
      <p:sp>
        <p:nvSpPr>
          <p:cNvPr id="6" name="TextBox 5"/>
          <p:cNvSpPr txBox="1"/>
          <p:nvPr/>
        </p:nvSpPr>
        <p:spPr>
          <a:xfrm>
            <a:off x="3009680" y="4263723"/>
            <a:ext cx="7606570" cy="646331"/>
          </a:xfrm>
          <a:prstGeom prst="rect">
            <a:avLst/>
          </a:prstGeom>
          <a:noFill/>
        </p:spPr>
        <p:txBody>
          <a:bodyPr wrap="none" rtlCol="1">
            <a:spAutoFit/>
          </a:bodyPr>
          <a:lstStyle/>
          <a:p>
            <a:r>
              <a:rPr lang="fa-IR" sz="3600" dirty="0">
                <a:cs typeface="B Nazanin" panose="00000400000000000000" pitchFamily="2" charset="-78"/>
              </a:rPr>
              <a:t>نرخ بازده حسابداری بر </a:t>
            </a:r>
            <a:r>
              <a:rPr lang="fa-IR" sz="3600" dirty="0" smtClean="0">
                <a:cs typeface="B Nazanin" panose="00000400000000000000" pitchFamily="2" charset="-78"/>
              </a:rPr>
              <a:t>مبنای متوسط  </a:t>
            </a:r>
            <a:r>
              <a:rPr lang="fa-IR" sz="3600" dirty="0">
                <a:cs typeface="B Nazanin" panose="00000400000000000000" pitchFamily="2" charset="-78"/>
              </a:rPr>
              <a:t>سرمایه </a:t>
            </a:r>
            <a:r>
              <a:rPr lang="fa-IR" sz="3600" dirty="0" smtClean="0">
                <a:cs typeface="B Nazanin" panose="00000400000000000000" pitchFamily="2" charset="-78"/>
              </a:rPr>
              <a:t>گذاری</a:t>
            </a:r>
            <a:endParaRPr lang="fa-IR" sz="3600" dirty="0">
              <a:cs typeface="B Nazanin" panose="00000400000000000000" pitchFamily="2" charset="-78"/>
            </a:endParaRPr>
          </a:p>
        </p:txBody>
      </p:sp>
    </p:spTree>
    <p:extLst>
      <p:ext uri="{BB962C8B-B14F-4D97-AF65-F5344CB8AC3E}">
        <p14:creationId xmlns:p14="http://schemas.microsoft.com/office/powerpoint/2010/main" val="2116610320"/>
      </p:ext>
    </p:extLst>
  </p:cSld>
  <p:clrMapOvr>
    <a:masterClrMapping/>
  </p:clrMapOvr>
  <p:transition spd="slow">
    <p:push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322397" y="402623"/>
            <a:ext cx="4955203" cy="584775"/>
          </a:xfrm>
          <a:prstGeom prst="rect">
            <a:avLst/>
          </a:prstGeom>
          <a:noFill/>
        </p:spPr>
        <p:txBody>
          <a:bodyPr wrap="none" rtlCol="1">
            <a:spAutoFit/>
          </a:bodyPr>
          <a:lstStyle/>
          <a:p>
            <a:r>
              <a:rPr lang="fa-IR" sz="3200" b="1" dirty="0">
                <a:effectLst>
                  <a:glow rad="228600">
                    <a:schemeClr val="accent1">
                      <a:satMod val="175000"/>
                      <a:alpha val="40000"/>
                    </a:schemeClr>
                  </a:glow>
                </a:effectLst>
                <a:cs typeface="B Nazanin" panose="00000400000000000000" pitchFamily="2" charset="-78"/>
              </a:rPr>
              <a:t>روش محاسبه نرخ بازده حسابداری</a:t>
            </a:r>
          </a:p>
        </p:txBody>
      </p:sp>
      <mc:AlternateContent xmlns:mc="http://schemas.openxmlformats.org/markup-compatibility/2006" xmlns:a14="http://schemas.microsoft.com/office/drawing/2010/main">
        <mc:Choice Requires="a14">
          <p:sp>
            <p:nvSpPr>
              <p:cNvPr id="5" name="TextBox 4"/>
              <p:cNvSpPr txBox="1"/>
              <p:nvPr/>
            </p:nvSpPr>
            <p:spPr>
              <a:xfrm>
                <a:off x="627124" y="1762757"/>
                <a:ext cx="10650476" cy="744435"/>
              </a:xfrm>
              <a:prstGeom prst="rect">
                <a:avLst/>
              </a:prstGeom>
              <a:noFill/>
            </p:spPr>
            <p:txBody>
              <a:bodyPr wrap="square" rtlCol="1">
                <a:spAutoFit/>
              </a:bodyPr>
              <a:lstStyle/>
              <a:p>
                <a:r>
                  <a:rPr lang="fa-IR" sz="2300" dirty="0" smtClean="0">
                    <a:cs typeface="B Nazanin" panose="00000400000000000000" pitchFamily="2" charset="-78"/>
                  </a:rPr>
                  <a:t> = نرخ </a:t>
                </a:r>
                <a:r>
                  <a:rPr lang="fa-IR" sz="2300" dirty="0">
                    <a:cs typeface="B Nazanin" panose="00000400000000000000" pitchFamily="2" charset="-78"/>
                  </a:rPr>
                  <a:t>بازده حسابداری بر مبنای سرمایه گذاری </a:t>
                </a:r>
                <a:r>
                  <a:rPr lang="fa-IR" sz="2300" dirty="0" smtClean="0">
                    <a:cs typeface="B Nazanin" panose="00000400000000000000" pitchFamily="2" charset="-78"/>
                  </a:rPr>
                  <a:t>اولیه </a:t>
                </a:r>
                <a14:m>
                  <m:oMath xmlns:m="http://schemas.openxmlformats.org/officeDocument/2006/math">
                    <m:f>
                      <m:fPr>
                        <m:ctrlPr>
                          <a:rPr lang="fa-IR" sz="2300" i="1" smtClean="0">
                            <a:latin typeface="Cambria Math"/>
                          </a:rPr>
                        </m:ctrlPr>
                      </m:fPr>
                      <m:num>
                        <m:r>
                          <a:rPr lang="fa-IR" sz="2300" i="1" smtClean="0">
                            <a:latin typeface="Cambria Math" panose="02040503050406030204" pitchFamily="18" charset="0"/>
                            <a:cs typeface="B Nazanin" panose="00000400000000000000" pitchFamily="2" charset="-78"/>
                          </a:rPr>
                          <m:t>سالانه</m:t>
                        </m:r>
                        <m:r>
                          <a:rPr lang="fa-IR" sz="2300" i="1" smtClean="0">
                            <a:latin typeface="Cambria Math" panose="02040503050406030204" pitchFamily="18" charset="0"/>
                            <a:cs typeface="B Nazanin" panose="00000400000000000000" pitchFamily="2" charset="-78"/>
                          </a:rPr>
                          <m:t> </m:t>
                        </m:r>
                        <m:r>
                          <a:rPr lang="fa-IR" sz="2300" i="1" smtClean="0">
                            <a:latin typeface="Cambria Math" panose="02040503050406030204" pitchFamily="18" charset="0"/>
                            <a:cs typeface="B Nazanin" panose="00000400000000000000" pitchFamily="2" charset="-78"/>
                          </a:rPr>
                          <m:t>خالص</m:t>
                        </m:r>
                        <m:r>
                          <a:rPr lang="fa-IR" sz="2300" i="1" smtClean="0">
                            <a:latin typeface="Cambria Math" panose="02040503050406030204" pitchFamily="18" charset="0"/>
                            <a:cs typeface="B Nazanin" panose="00000400000000000000" pitchFamily="2" charset="-78"/>
                          </a:rPr>
                          <m:t> </m:t>
                        </m:r>
                        <m:r>
                          <a:rPr lang="fa-IR" sz="2300" i="1" smtClean="0">
                            <a:latin typeface="Cambria Math" panose="02040503050406030204" pitchFamily="18" charset="0"/>
                            <a:cs typeface="B Nazanin" panose="00000400000000000000" pitchFamily="2" charset="-78"/>
                          </a:rPr>
                          <m:t>سود</m:t>
                        </m:r>
                        <m:r>
                          <a:rPr lang="fa-IR" sz="2300" i="1" smtClean="0">
                            <a:latin typeface="Cambria Math" panose="02040503050406030204" pitchFamily="18" charset="0"/>
                            <a:cs typeface="B Nazanin" panose="00000400000000000000" pitchFamily="2" charset="-78"/>
                          </a:rPr>
                          <m:t> </m:t>
                        </m:r>
                        <m:r>
                          <a:rPr lang="fa-IR" sz="2300" i="1" smtClean="0">
                            <a:latin typeface="Cambria Math" panose="02040503050406030204" pitchFamily="18" charset="0"/>
                            <a:cs typeface="B Nazanin" panose="00000400000000000000" pitchFamily="2" charset="-78"/>
                          </a:rPr>
                          <m:t>میانگین</m:t>
                        </m:r>
                      </m:num>
                      <m:den>
                        <m:r>
                          <a:rPr lang="fa-IR" sz="2300" i="1" smtClean="0">
                            <a:latin typeface="Cambria Math" panose="02040503050406030204" pitchFamily="18" charset="0"/>
                            <a:cs typeface="B Nazanin" panose="00000400000000000000" pitchFamily="2" charset="-78"/>
                          </a:rPr>
                          <m:t>اولیه</m:t>
                        </m:r>
                        <m:r>
                          <a:rPr lang="fa-IR" sz="2300" i="1" smtClean="0">
                            <a:latin typeface="Cambria Math" panose="02040503050406030204" pitchFamily="18" charset="0"/>
                            <a:cs typeface="B Nazanin" panose="00000400000000000000" pitchFamily="2" charset="-78"/>
                          </a:rPr>
                          <m:t> </m:t>
                        </m:r>
                        <m:r>
                          <a:rPr lang="fa-IR" sz="2300" i="1" smtClean="0">
                            <a:latin typeface="Cambria Math" panose="02040503050406030204" pitchFamily="18" charset="0"/>
                            <a:cs typeface="B Nazanin" panose="00000400000000000000" pitchFamily="2" charset="-78"/>
                          </a:rPr>
                          <m:t>گذاری</m:t>
                        </m:r>
                        <m:r>
                          <a:rPr lang="fa-IR" sz="2300" i="1" smtClean="0">
                            <a:latin typeface="Cambria Math" panose="02040503050406030204" pitchFamily="18" charset="0"/>
                            <a:cs typeface="B Nazanin" panose="00000400000000000000" pitchFamily="2" charset="-78"/>
                          </a:rPr>
                          <m:t> </m:t>
                        </m:r>
                        <m:r>
                          <a:rPr lang="fa-IR" sz="2300" i="1" smtClean="0">
                            <a:latin typeface="Cambria Math" panose="02040503050406030204" pitchFamily="18" charset="0"/>
                            <a:cs typeface="B Nazanin" panose="00000400000000000000" pitchFamily="2" charset="-78"/>
                          </a:rPr>
                          <m:t>سرمایه</m:t>
                        </m:r>
                        <m:r>
                          <a:rPr lang="fa-IR" sz="2300" i="1" smtClean="0">
                            <a:latin typeface="Cambria Math" panose="02040503050406030204" pitchFamily="18" charset="0"/>
                            <a:cs typeface="B Nazanin" panose="00000400000000000000" pitchFamily="2" charset="-78"/>
                          </a:rPr>
                          <m:t> </m:t>
                        </m:r>
                        <m:r>
                          <a:rPr lang="fa-IR" sz="2300" i="1" smtClean="0">
                            <a:latin typeface="Cambria Math" panose="02040503050406030204" pitchFamily="18" charset="0"/>
                            <a:cs typeface="B Nazanin" panose="00000400000000000000" pitchFamily="2" charset="-78"/>
                          </a:rPr>
                          <m:t>مبلغ</m:t>
                        </m:r>
                      </m:den>
                    </m:f>
                  </m:oMath>
                </a14:m>
                <a:endParaRPr lang="fa-IR" sz="2300" dirty="0">
                  <a:cs typeface="B Nazanin" panose="00000400000000000000" pitchFamily="2" charset="-78"/>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627124" y="1762757"/>
                <a:ext cx="10650476" cy="744435"/>
              </a:xfrm>
              <a:prstGeom prst="rect">
                <a:avLst/>
              </a:prstGeom>
              <a:blipFill>
                <a:blip r:embed="rId2"/>
                <a:stretch>
                  <a:fillRect l="-916" b="-1639"/>
                </a:stretch>
              </a:blipFill>
            </p:spPr>
            <p:txBody>
              <a:bodyPr/>
              <a:lstStyle/>
              <a:p>
                <a:r>
                  <a:rPr lang="fa-IR">
                    <a:noFill/>
                  </a:rPr>
                  <a:t> </a:t>
                </a:r>
              </a:p>
            </p:txBody>
          </p:sp>
        </mc:Fallback>
      </mc:AlternateContent>
      <p:sp>
        <p:nvSpPr>
          <p:cNvPr id="8" name="TextBox 7"/>
          <p:cNvSpPr txBox="1"/>
          <p:nvPr/>
        </p:nvSpPr>
        <p:spPr>
          <a:xfrm>
            <a:off x="627123" y="3261539"/>
            <a:ext cx="11297015" cy="523220"/>
          </a:xfrm>
          <a:prstGeom prst="rect">
            <a:avLst/>
          </a:prstGeom>
          <a:noFill/>
        </p:spPr>
        <p:txBody>
          <a:bodyPr wrap="square" rtlCol="1">
            <a:spAutoFit/>
          </a:bodyPr>
          <a:lstStyle/>
          <a:p>
            <a:r>
              <a:rPr lang="fa-IR" sz="2800" dirty="0" smtClean="0">
                <a:cs typeface="B Nazanin" panose="00000400000000000000" pitchFamily="2" charset="-78"/>
              </a:rPr>
              <a:t> </a:t>
            </a:r>
            <a:r>
              <a:rPr lang="fa-IR" sz="2800" b="1" dirty="0" smtClean="0">
                <a:cs typeface="B Nazanin" panose="00000400000000000000" pitchFamily="2" charset="-78"/>
              </a:rPr>
              <a:t>=</a:t>
            </a:r>
            <a:r>
              <a:rPr lang="fa-IR" sz="2800" dirty="0" smtClean="0">
                <a:cs typeface="B Nazanin" panose="00000400000000000000" pitchFamily="2" charset="-78"/>
              </a:rPr>
              <a:t> </a:t>
            </a:r>
            <a:r>
              <a:rPr lang="fa-IR" sz="2800" dirty="0">
                <a:cs typeface="B Nazanin" panose="00000400000000000000" pitchFamily="2" charset="-78"/>
              </a:rPr>
              <a:t>نرخ بازده حسابداری بر مبنای متوسط  سرمایه </a:t>
            </a:r>
            <a:r>
              <a:rPr lang="fa-IR" sz="2800" dirty="0" smtClean="0">
                <a:cs typeface="B Nazanin" panose="00000400000000000000" pitchFamily="2" charset="-78"/>
              </a:rPr>
              <a:t>گذاری</a:t>
            </a:r>
            <a:endParaRPr lang="fa-IR" sz="2800" dirty="0">
              <a:cs typeface="B Nazanin" panose="00000400000000000000" pitchFamily="2" charset="-78"/>
            </a:endParaRPr>
          </a:p>
        </p:txBody>
      </p:sp>
    </p:spTree>
    <p:extLst>
      <p:ext uri="{BB962C8B-B14F-4D97-AF65-F5344CB8AC3E}">
        <p14:creationId xmlns:p14="http://schemas.microsoft.com/office/powerpoint/2010/main" val="7204666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584267" y="423378"/>
            <a:ext cx="4955203" cy="584775"/>
          </a:xfrm>
          <a:prstGeom prst="rect">
            <a:avLst/>
          </a:prstGeom>
          <a:noFill/>
        </p:spPr>
        <p:txBody>
          <a:bodyPr wrap="none" rtlCol="1">
            <a:spAutoFit/>
          </a:bodyPr>
          <a:lstStyle/>
          <a:p>
            <a:r>
              <a:rPr lang="fa-IR" sz="3200" b="1" dirty="0">
                <a:effectLst>
                  <a:glow rad="228600">
                    <a:schemeClr val="accent1">
                      <a:satMod val="175000"/>
                      <a:alpha val="40000"/>
                    </a:schemeClr>
                  </a:glow>
                </a:effectLst>
                <a:cs typeface="B Nazanin" panose="00000400000000000000" pitchFamily="2" charset="-78"/>
              </a:rPr>
              <a:t>روش محاسبه نرخ بازده حسابداری</a:t>
            </a:r>
          </a:p>
        </p:txBody>
      </p:sp>
      <mc:AlternateContent xmlns:mc="http://schemas.openxmlformats.org/markup-compatibility/2006" xmlns:a14="http://schemas.microsoft.com/office/drawing/2010/main">
        <mc:Choice Requires="a14">
          <p:sp>
            <p:nvSpPr>
              <p:cNvPr id="5" name="TextBox 4"/>
              <p:cNvSpPr txBox="1"/>
              <p:nvPr/>
            </p:nvSpPr>
            <p:spPr>
              <a:xfrm>
                <a:off x="627123" y="1762757"/>
                <a:ext cx="10912347" cy="744178"/>
              </a:xfrm>
              <a:prstGeom prst="rect">
                <a:avLst/>
              </a:prstGeom>
              <a:noFill/>
            </p:spPr>
            <p:txBody>
              <a:bodyPr wrap="square" rtlCol="1">
                <a:spAutoFit/>
              </a:bodyPr>
              <a:lstStyle/>
              <a:p>
                <a:r>
                  <a:rPr lang="fa-IR" sz="2300" dirty="0" smtClean="0">
                    <a:cs typeface="B Nazanin" panose="00000400000000000000" pitchFamily="2" charset="-78"/>
                  </a:rPr>
                  <a:t> = نرخ </a:t>
                </a:r>
                <a:r>
                  <a:rPr lang="fa-IR" sz="2300" dirty="0">
                    <a:cs typeface="B Nazanin" panose="00000400000000000000" pitchFamily="2" charset="-78"/>
                  </a:rPr>
                  <a:t>بازده حسابداری بر مبنای سرمایه گذاری </a:t>
                </a:r>
                <a:r>
                  <a:rPr lang="fa-IR" sz="2300" dirty="0" smtClean="0">
                    <a:cs typeface="B Nazanin" panose="00000400000000000000" pitchFamily="2" charset="-78"/>
                  </a:rPr>
                  <a:t>اولیه </a:t>
                </a:r>
                <a14:m>
                  <m:oMath xmlns:m="http://schemas.openxmlformats.org/officeDocument/2006/math">
                    <m:f>
                      <m:fPr>
                        <m:ctrlPr>
                          <a:rPr lang="fa-IR" sz="2300" i="1" smtClean="0">
                            <a:latin typeface="Cambria Math"/>
                          </a:rPr>
                        </m:ctrlPr>
                      </m:fPr>
                      <m:num>
                        <m:r>
                          <m:rPr>
                            <m:nor/>
                          </m:rPr>
                          <a:rPr lang="fa-IR" sz="2300" i="0" smtClean="0">
                            <a:latin typeface="Cambria Math" panose="02040503050406030204" pitchFamily="18" charset="0"/>
                            <a:cs typeface="B Nazanin" panose="00000400000000000000" pitchFamily="2" charset="-78"/>
                          </a:rPr>
                          <m:t>درآمد سالانه حاصل از اجرای پروژه </m:t>
                        </m:r>
                        <m:r>
                          <m:rPr>
                            <m:nor/>
                          </m:rPr>
                          <a:rPr lang="fa-IR" sz="2300" i="0" smtClean="0">
                            <a:latin typeface="Cambria Math" panose="02040503050406030204" pitchFamily="18" charset="0"/>
                            <a:ea typeface="Cambria Math" panose="02040503050406030204" pitchFamily="18" charset="0"/>
                            <a:cs typeface="B Nazanin" panose="00000400000000000000" pitchFamily="2" charset="-78"/>
                          </a:rPr>
                          <m:t>−</m:t>
                        </m:r>
                        <m:r>
                          <m:rPr>
                            <m:nor/>
                          </m:rPr>
                          <a:rPr lang="fa-IR" sz="2300" i="0">
                            <a:latin typeface="Cambria Math" panose="02040503050406030204" pitchFamily="18" charset="0"/>
                            <a:cs typeface="B Nazanin" panose="00000400000000000000" pitchFamily="2" charset="-78"/>
                          </a:rPr>
                          <m:t>هزینه های سالانه اجرای پروژه</m:t>
                        </m:r>
                      </m:num>
                      <m:den>
                        <m:r>
                          <m:rPr>
                            <m:nor/>
                          </m:rPr>
                          <a:rPr lang="fa-IR" sz="2300" i="0" smtClean="0">
                            <a:latin typeface="Cambria Math" panose="02040503050406030204" pitchFamily="18" charset="0"/>
                            <a:cs typeface="B Nazanin" panose="00000400000000000000" pitchFamily="2" charset="-78"/>
                          </a:rPr>
                          <m:t>اولیه گذاری سرمایه مبلغ</m:t>
                        </m:r>
                      </m:den>
                    </m:f>
                  </m:oMath>
                </a14:m>
                <a:endParaRPr lang="fa-IR" sz="2300" dirty="0">
                  <a:cs typeface="B Nazanin" panose="00000400000000000000" pitchFamily="2" charset="-78"/>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627123" y="1762757"/>
                <a:ext cx="10912347" cy="744178"/>
              </a:xfrm>
              <a:prstGeom prst="rect">
                <a:avLst/>
              </a:prstGeom>
              <a:blipFill>
                <a:blip r:embed="rId2"/>
                <a:stretch>
                  <a:fillRect l="-894" b="-1639"/>
                </a:stretch>
              </a:blipFill>
            </p:spPr>
            <p:txBody>
              <a:bodyPr/>
              <a:lstStyle/>
              <a:p>
                <a:r>
                  <a:rPr lang="fa-IR">
                    <a:noFill/>
                  </a:rPr>
                  <a:t> </a:t>
                </a:r>
              </a:p>
            </p:txBody>
          </p:sp>
        </mc:Fallback>
      </mc:AlternateContent>
      <p:sp>
        <p:nvSpPr>
          <p:cNvPr id="6" name="TextBox 5"/>
          <p:cNvSpPr txBox="1"/>
          <p:nvPr/>
        </p:nvSpPr>
        <p:spPr>
          <a:xfrm>
            <a:off x="627123" y="3261539"/>
            <a:ext cx="11297015" cy="461665"/>
          </a:xfrm>
          <a:prstGeom prst="rect">
            <a:avLst/>
          </a:prstGeom>
          <a:noFill/>
        </p:spPr>
        <p:txBody>
          <a:bodyPr wrap="square" rtlCol="1">
            <a:spAutoFit/>
          </a:bodyPr>
          <a:lstStyle/>
          <a:p>
            <a:r>
              <a:rPr lang="fa-IR" sz="2300" dirty="0" smtClean="0">
                <a:cs typeface="B Nazanin" panose="00000400000000000000" pitchFamily="2" charset="-78"/>
              </a:rPr>
              <a:t> = </a:t>
            </a:r>
            <a:r>
              <a:rPr lang="fa-IR" sz="2300" dirty="0">
                <a:cs typeface="B Nazanin" panose="00000400000000000000" pitchFamily="2" charset="-78"/>
              </a:rPr>
              <a:t>نرخ بازده حسابداری بر مبنای متوسط  سرمایه </a:t>
            </a:r>
            <a:r>
              <a:rPr lang="fa-IR" sz="2300" dirty="0" smtClean="0">
                <a:cs typeface="B Nazanin" panose="00000400000000000000" pitchFamily="2" charset="-78"/>
              </a:rPr>
              <a:t>گذاری</a:t>
            </a:r>
            <a:endParaRPr lang="fa-IR" sz="2300" dirty="0">
              <a:cs typeface="B Nazanin" panose="00000400000000000000" pitchFamily="2" charset="-78"/>
            </a:endParaRPr>
          </a:p>
        </p:txBody>
      </p:sp>
    </p:spTree>
    <p:extLst>
      <p:ext uri="{BB962C8B-B14F-4D97-AF65-F5344CB8AC3E}">
        <p14:creationId xmlns:p14="http://schemas.microsoft.com/office/powerpoint/2010/main" val="442230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14106" y="318054"/>
            <a:ext cx="4955203" cy="584775"/>
          </a:xfrm>
          <a:prstGeom prst="rect">
            <a:avLst/>
          </a:prstGeom>
          <a:noFill/>
        </p:spPr>
        <p:txBody>
          <a:bodyPr wrap="none" rtlCol="1">
            <a:spAutoFit/>
          </a:bodyPr>
          <a:lstStyle/>
          <a:p>
            <a:r>
              <a:rPr lang="fa-IR" sz="3200" b="1" dirty="0">
                <a:effectLst>
                  <a:glow rad="228600">
                    <a:schemeClr val="accent1">
                      <a:satMod val="175000"/>
                      <a:alpha val="40000"/>
                    </a:schemeClr>
                  </a:glow>
                </a:effectLst>
                <a:cs typeface="B Nazanin" panose="00000400000000000000" pitchFamily="2" charset="-78"/>
              </a:rPr>
              <a:t>روش محاسبه نرخ بازده حسابداری</a:t>
            </a:r>
          </a:p>
        </p:txBody>
      </p:sp>
      <mc:AlternateContent xmlns:mc="http://schemas.openxmlformats.org/markup-compatibility/2006" xmlns:a14="http://schemas.microsoft.com/office/drawing/2010/main">
        <mc:Choice Requires="a14">
          <p:sp>
            <p:nvSpPr>
              <p:cNvPr id="5" name="TextBox 4"/>
              <p:cNvSpPr txBox="1"/>
              <p:nvPr/>
            </p:nvSpPr>
            <p:spPr>
              <a:xfrm>
                <a:off x="627123" y="1762757"/>
                <a:ext cx="11142186" cy="744178"/>
              </a:xfrm>
              <a:prstGeom prst="rect">
                <a:avLst/>
              </a:prstGeom>
              <a:noFill/>
            </p:spPr>
            <p:txBody>
              <a:bodyPr wrap="square" rtlCol="1">
                <a:spAutoFit/>
              </a:bodyPr>
              <a:lstStyle/>
              <a:p>
                <a:r>
                  <a:rPr lang="fa-IR" sz="2300" dirty="0" smtClean="0">
                    <a:cs typeface="B Nazanin" panose="00000400000000000000" pitchFamily="2" charset="-78"/>
                  </a:rPr>
                  <a:t> = نرخ </a:t>
                </a:r>
                <a:r>
                  <a:rPr lang="fa-IR" sz="2300" dirty="0">
                    <a:cs typeface="B Nazanin" panose="00000400000000000000" pitchFamily="2" charset="-78"/>
                  </a:rPr>
                  <a:t>بازده حسابداری بر مبنای سرمایه گذاری </a:t>
                </a:r>
                <a:r>
                  <a:rPr lang="fa-IR" sz="2300" dirty="0" smtClean="0">
                    <a:cs typeface="B Nazanin" panose="00000400000000000000" pitchFamily="2" charset="-78"/>
                  </a:rPr>
                  <a:t>اولیه </a:t>
                </a:r>
                <a14:m>
                  <m:oMath xmlns:m="http://schemas.openxmlformats.org/officeDocument/2006/math">
                    <m:f>
                      <m:fPr>
                        <m:ctrlPr>
                          <a:rPr lang="fa-IR" sz="2300" i="1" smtClean="0">
                            <a:latin typeface="Cambria Math"/>
                          </a:rPr>
                        </m:ctrlPr>
                      </m:fPr>
                      <m:num>
                        <m:r>
                          <m:rPr>
                            <m:nor/>
                          </m:rPr>
                          <a:rPr lang="fa-IR" sz="2300" i="0" smtClean="0">
                            <a:latin typeface="Cambria Math" panose="02040503050406030204" pitchFamily="18" charset="0"/>
                            <a:cs typeface="B Nazanin" panose="00000400000000000000" pitchFamily="2" charset="-78"/>
                          </a:rPr>
                          <m:t>درآمد سالانه حاصل از اجرای پروژه </m:t>
                        </m:r>
                        <m:r>
                          <m:rPr>
                            <m:nor/>
                          </m:rPr>
                          <a:rPr lang="fa-IR" sz="2300" i="0" smtClean="0">
                            <a:latin typeface="Cambria Math" panose="02040503050406030204" pitchFamily="18" charset="0"/>
                            <a:ea typeface="Cambria Math" panose="02040503050406030204" pitchFamily="18" charset="0"/>
                            <a:cs typeface="B Nazanin" panose="00000400000000000000" pitchFamily="2" charset="-78"/>
                          </a:rPr>
                          <m:t>−</m:t>
                        </m:r>
                        <m:r>
                          <m:rPr>
                            <m:nor/>
                          </m:rPr>
                          <a:rPr lang="fa-IR" sz="2300">
                            <a:latin typeface="Cambria Math" panose="02040503050406030204" pitchFamily="18" charset="0"/>
                            <a:cs typeface="B Nazanin" panose="00000400000000000000" pitchFamily="2" charset="-78"/>
                          </a:rPr>
                          <m:t>هزینه های سالانه اجرای پروژه</m:t>
                        </m:r>
                      </m:num>
                      <m:den>
                        <m:r>
                          <m:rPr>
                            <m:nor/>
                          </m:rPr>
                          <a:rPr lang="fa-IR" sz="2300" i="0" smtClean="0">
                            <a:latin typeface="Cambria Math" panose="02040503050406030204" pitchFamily="18" charset="0"/>
                            <a:cs typeface="B Nazanin" panose="00000400000000000000" pitchFamily="2" charset="-78"/>
                          </a:rPr>
                          <m:t> </m:t>
                        </m:r>
                        <m:r>
                          <m:rPr>
                            <m:nor/>
                          </m:rPr>
                          <a:rPr lang="fa-IR" sz="2300" b="0" i="0" smtClean="0">
                            <a:latin typeface="Cambria Math" panose="02040503050406030204" pitchFamily="18" charset="0"/>
                            <a:cs typeface="B Nazanin" panose="00000400000000000000" pitchFamily="2" charset="-78"/>
                          </a:rPr>
                          <m:t>مبلغ سرمایه گذاری اولیه</m:t>
                        </m:r>
                      </m:den>
                    </m:f>
                  </m:oMath>
                </a14:m>
                <a:endParaRPr lang="fa-IR" sz="2300" dirty="0">
                  <a:cs typeface="B Nazanin" panose="00000400000000000000" pitchFamily="2" charset="-78"/>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627123" y="1762757"/>
                <a:ext cx="11142186" cy="744178"/>
              </a:xfrm>
              <a:prstGeom prst="rect">
                <a:avLst/>
              </a:prstGeom>
              <a:blipFill>
                <a:blip r:embed="rId2"/>
                <a:stretch>
                  <a:fillRect l="-875" b="-1639"/>
                </a:stretch>
              </a:blipFill>
            </p:spPr>
            <p:txBody>
              <a:bodyPr/>
              <a:lstStyle/>
              <a:p>
                <a:r>
                  <a:rPr lang="fa-IR">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627123" y="3155523"/>
                <a:ext cx="11297015" cy="744178"/>
              </a:xfrm>
              <a:prstGeom prst="rect">
                <a:avLst/>
              </a:prstGeom>
              <a:noFill/>
            </p:spPr>
            <p:txBody>
              <a:bodyPr wrap="square" rtlCol="1">
                <a:spAutoFit/>
              </a:bodyPr>
              <a:lstStyle/>
              <a:p>
                <a:r>
                  <a:rPr lang="fa-IR" sz="2300" dirty="0" smtClean="0">
                    <a:cs typeface="B Nazanin" panose="00000400000000000000" pitchFamily="2" charset="-78"/>
                  </a:rPr>
                  <a:t> = </a:t>
                </a:r>
                <a:r>
                  <a:rPr lang="fa-IR" sz="2300" dirty="0">
                    <a:cs typeface="B Nazanin" panose="00000400000000000000" pitchFamily="2" charset="-78"/>
                  </a:rPr>
                  <a:t>نرخ بازده حسابداری بر مبنای متوسط  سرمایه </a:t>
                </a:r>
                <a:r>
                  <a:rPr lang="fa-IR" sz="2300" dirty="0" smtClean="0">
                    <a:cs typeface="B Nazanin" panose="00000400000000000000" pitchFamily="2" charset="-78"/>
                  </a:rPr>
                  <a:t>گذاری</a:t>
                </a:r>
                <a14:m>
                  <m:oMath xmlns:m="http://schemas.openxmlformats.org/officeDocument/2006/math">
                    <m:f>
                      <m:fPr>
                        <m:ctrlPr>
                          <a:rPr lang="fa-IR" sz="2300" i="1" smtClean="0">
                            <a:latin typeface="Cambria Math"/>
                          </a:rPr>
                        </m:ctrlPr>
                      </m:fPr>
                      <m:num>
                        <m:r>
                          <m:rPr>
                            <m:nor/>
                          </m:rPr>
                          <a:rPr lang="fa-IR" sz="2300" i="0" smtClean="0">
                            <a:latin typeface="Cambria Math" panose="02040503050406030204" pitchFamily="18" charset="0"/>
                            <a:cs typeface="B Nazanin" panose="00000400000000000000" pitchFamily="2" charset="-78"/>
                          </a:rPr>
                          <m:t>درآمد سالانه حاصل از اجرای پروژه </m:t>
                        </m:r>
                        <m:r>
                          <m:rPr>
                            <m:nor/>
                          </m:rPr>
                          <a:rPr lang="fa-IR" sz="2300" i="0" smtClean="0">
                            <a:latin typeface="Cambria Math" panose="02040503050406030204" pitchFamily="18" charset="0"/>
                            <a:ea typeface="Cambria Math" panose="02040503050406030204" pitchFamily="18" charset="0"/>
                            <a:cs typeface="B Nazanin" panose="00000400000000000000" pitchFamily="2" charset="-78"/>
                          </a:rPr>
                          <m:t>−</m:t>
                        </m:r>
                        <m:r>
                          <m:rPr>
                            <m:nor/>
                          </m:rPr>
                          <a:rPr lang="fa-IR" sz="2300">
                            <a:latin typeface="Cambria Math" panose="02040503050406030204" pitchFamily="18" charset="0"/>
                            <a:cs typeface="B Nazanin" panose="00000400000000000000" pitchFamily="2" charset="-78"/>
                          </a:rPr>
                          <m:t>هزینه های سالانه اجرای پروژه</m:t>
                        </m:r>
                      </m:num>
                      <m:den>
                        <m:r>
                          <m:rPr>
                            <m:nor/>
                          </m:rPr>
                          <a:rPr lang="fa-IR" sz="2300" b="0" i="0" smtClean="0">
                            <a:latin typeface="Cambria Math" panose="02040503050406030204" pitchFamily="18" charset="0"/>
                            <a:cs typeface="B Nazanin" panose="00000400000000000000" pitchFamily="2" charset="-78"/>
                          </a:rPr>
                          <m:t>متوسط سرمایه گذاری</m:t>
                        </m:r>
                      </m:den>
                    </m:f>
                  </m:oMath>
                </a14:m>
                <a:endParaRPr lang="fa-IR" sz="2300" dirty="0">
                  <a:cs typeface="B Nazanin" panose="00000400000000000000" pitchFamily="2" charset="-78"/>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627123" y="3155523"/>
                <a:ext cx="11297015" cy="744178"/>
              </a:xfrm>
              <a:prstGeom prst="rect">
                <a:avLst/>
              </a:prstGeom>
              <a:blipFill>
                <a:blip r:embed="rId3"/>
                <a:stretch>
                  <a:fillRect l="-863" b="-1639"/>
                </a:stretch>
              </a:blipFill>
            </p:spPr>
            <p:txBody>
              <a:bodyPr/>
              <a:lstStyle/>
              <a:p>
                <a:r>
                  <a:rPr lang="fa-IR">
                    <a:noFill/>
                  </a:rPr>
                  <a:t> </a:t>
                </a:r>
              </a:p>
            </p:txBody>
          </p:sp>
        </mc:Fallback>
      </mc:AlternateContent>
    </p:spTree>
    <p:extLst>
      <p:ext uri="{BB962C8B-B14F-4D97-AF65-F5344CB8AC3E}">
        <p14:creationId xmlns:p14="http://schemas.microsoft.com/office/powerpoint/2010/main" val="1293705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10035" y="313963"/>
            <a:ext cx="4955203" cy="584775"/>
          </a:xfrm>
          <a:prstGeom prst="rect">
            <a:avLst/>
          </a:prstGeom>
          <a:noFill/>
        </p:spPr>
        <p:txBody>
          <a:bodyPr wrap="none" rtlCol="1">
            <a:spAutoFit/>
          </a:bodyPr>
          <a:lstStyle/>
          <a:p>
            <a:r>
              <a:rPr lang="fa-IR" sz="3200" b="1" dirty="0">
                <a:effectLst>
                  <a:glow rad="228600">
                    <a:schemeClr val="accent1">
                      <a:satMod val="175000"/>
                      <a:alpha val="40000"/>
                    </a:schemeClr>
                  </a:glow>
                </a:effectLst>
                <a:cs typeface="B Nazanin" panose="00000400000000000000" pitchFamily="2" charset="-78"/>
              </a:rPr>
              <a:t>روش محاسبه نرخ بازده حسابداری</a:t>
            </a:r>
          </a:p>
        </p:txBody>
      </p:sp>
      <p:sp>
        <p:nvSpPr>
          <p:cNvPr id="2" name="Down Arrow 1"/>
          <p:cNvSpPr/>
          <p:nvPr/>
        </p:nvSpPr>
        <p:spPr>
          <a:xfrm>
            <a:off x="6372612" y="3261539"/>
            <a:ext cx="4807527" cy="568037"/>
          </a:xfrm>
          <a:prstGeom prst="downArrow">
            <a:avLst/>
          </a:prstGeom>
          <a:noFill/>
          <a:ln w="9525" cap="flat" cmpd="sng" algn="ctr">
            <a:solidFill>
              <a:schemeClr val="tx1">
                <a:lumMod val="95000"/>
                <a:lumOff val="5000"/>
              </a:schemeClr>
            </a:solidFill>
            <a:prstDash val="solid"/>
            <a:round/>
            <a:headEnd type="none" w="med" len="med"/>
            <a:tailEnd type="none" w="med" len="med"/>
          </a:ln>
          <a:effectLst>
            <a:glow rad="228600">
              <a:schemeClr val="accent1">
                <a:satMod val="175000"/>
                <a:alpha val="40000"/>
              </a:schemeClr>
            </a:glow>
          </a:effectLst>
        </p:spPr>
        <p:style>
          <a:lnRef idx="0">
            <a:scrgbClr r="0" g="0" b="0"/>
          </a:lnRef>
          <a:fillRef idx="0">
            <a:scrgbClr r="0" g="0" b="0"/>
          </a:fillRef>
          <a:effectRef idx="0">
            <a:scrgbClr r="0" g="0" b="0"/>
          </a:effectRef>
          <a:fontRef idx="minor">
            <a:schemeClr val="dk1"/>
          </a:fontRef>
        </p:style>
        <p:txBody>
          <a:bodyPr rtlCol="1" anchor="ctr">
            <a:scene3d>
              <a:camera prst="orthographicFront"/>
              <a:lightRig rig="soft" dir="t">
                <a:rot lat="0" lon="0" rev="15600000"/>
              </a:lightRig>
            </a:scene3d>
            <a:sp3d extrusionH="57150" prstMaterial="softEdge">
              <a:bevelT w="25400" h="38100"/>
            </a:sp3d>
          </a:bodyPr>
          <a:lstStyle/>
          <a:p>
            <a:pPr algn="ctr"/>
            <a:endParaRPr lang="fa-IR" b="1">
              <a:ln/>
              <a:solidFill>
                <a:schemeClr val="accent4"/>
              </a:solidFill>
            </a:endParaRPr>
          </a:p>
        </p:txBody>
      </p:sp>
      <mc:AlternateContent xmlns:mc="http://schemas.openxmlformats.org/markup-compatibility/2006" xmlns:a14="http://schemas.microsoft.com/office/drawing/2010/main">
        <mc:Choice Requires="a14">
          <p:sp>
            <p:nvSpPr>
              <p:cNvPr id="5" name="TextBox 4"/>
              <p:cNvSpPr txBox="1"/>
              <p:nvPr/>
            </p:nvSpPr>
            <p:spPr>
              <a:xfrm>
                <a:off x="627123" y="1762757"/>
                <a:ext cx="11138115" cy="744178"/>
              </a:xfrm>
              <a:prstGeom prst="rect">
                <a:avLst/>
              </a:prstGeom>
              <a:noFill/>
            </p:spPr>
            <p:txBody>
              <a:bodyPr wrap="square" rtlCol="1">
                <a:spAutoFit/>
              </a:bodyPr>
              <a:lstStyle/>
              <a:p>
                <a:r>
                  <a:rPr lang="fa-IR" sz="2300" dirty="0" smtClean="0">
                    <a:cs typeface="B Nazanin" panose="00000400000000000000" pitchFamily="2" charset="-78"/>
                  </a:rPr>
                  <a:t> = نرخ </a:t>
                </a:r>
                <a:r>
                  <a:rPr lang="fa-IR" sz="2300" dirty="0">
                    <a:cs typeface="B Nazanin" panose="00000400000000000000" pitchFamily="2" charset="-78"/>
                  </a:rPr>
                  <a:t>بازده حسابداری بر مبنای سرمایه گذاری </a:t>
                </a:r>
                <a:r>
                  <a:rPr lang="fa-IR" sz="2300" dirty="0" smtClean="0">
                    <a:cs typeface="B Nazanin" panose="00000400000000000000" pitchFamily="2" charset="-78"/>
                  </a:rPr>
                  <a:t>اولیه </a:t>
                </a:r>
                <a14:m>
                  <m:oMath xmlns:m="http://schemas.openxmlformats.org/officeDocument/2006/math">
                    <m:f>
                      <m:fPr>
                        <m:ctrlPr>
                          <a:rPr lang="fa-IR" sz="2300" i="1" smtClean="0">
                            <a:latin typeface="Cambria Math"/>
                          </a:rPr>
                        </m:ctrlPr>
                      </m:fPr>
                      <m:num>
                        <m:r>
                          <m:rPr>
                            <m:nor/>
                          </m:rPr>
                          <a:rPr lang="fa-IR" sz="2300" i="0" smtClean="0">
                            <a:latin typeface="Cambria Math" panose="02040503050406030204" pitchFamily="18" charset="0"/>
                            <a:cs typeface="B Nazanin" panose="00000400000000000000" pitchFamily="2" charset="-78"/>
                          </a:rPr>
                          <m:t>درآمد سالانه حاصل از اجرای پروژه </m:t>
                        </m:r>
                        <m:r>
                          <m:rPr>
                            <m:nor/>
                          </m:rPr>
                          <a:rPr lang="fa-IR" sz="2300" i="0" smtClean="0">
                            <a:latin typeface="Cambria Math" panose="02040503050406030204" pitchFamily="18" charset="0"/>
                            <a:ea typeface="Cambria Math" panose="02040503050406030204" pitchFamily="18" charset="0"/>
                            <a:cs typeface="B Nazanin" panose="00000400000000000000" pitchFamily="2" charset="-78"/>
                          </a:rPr>
                          <m:t>−</m:t>
                        </m:r>
                        <m:r>
                          <m:rPr>
                            <m:nor/>
                          </m:rPr>
                          <a:rPr lang="fa-IR" sz="2300">
                            <a:latin typeface="Cambria Math" panose="02040503050406030204" pitchFamily="18" charset="0"/>
                            <a:cs typeface="B Nazanin" panose="00000400000000000000" pitchFamily="2" charset="-78"/>
                          </a:rPr>
                          <m:t>هزینه های سالانه اجرای پروژه</m:t>
                        </m:r>
                      </m:num>
                      <m:den>
                        <m:r>
                          <m:rPr>
                            <m:nor/>
                          </m:rPr>
                          <a:rPr lang="fa-IR" sz="2300" i="0" smtClean="0">
                            <a:latin typeface="Cambria Math" panose="02040503050406030204" pitchFamily="18" charset="0"/>
                            <a:cs typeface="B Nazanin" panose="00000400000000000000" pitchFamily="2" charset="-78"/>
                          </a:rPr>
                          <m:t>مبلغ سرمایه گذاری اولیه</m:t>
                        </m:r>
                      </m:den>
                    </m:f>
                  </m:oMath>
                </a14:m>
                <a:endParaRPr lang="fa-IR" sz="2300" dirty="0">
                  <a:cs typeface="B Nazanin" panose="00000400000000000000" pitchFamily="2" charset="-78"/>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627123" y="1762757"/>
                <a:ext cx="11138115" cy="744178"/>
              </a:xfrm>
              <a:prstGeom prst="rect">
                <a:avLst/>
              </a:prstGeom>
              <a:blipFill>
                <a:blip r:embed="rId2"/>
                <a:stretch>
                  <a:fillRect l="-876" b="-1639"/>
                </a:stretch>
              </a:blipFill>
            </p:spPr>
            <p:txBody>
              <a:bodyPr/>
              <a:lstStyle/>
              <a:p>
                <a:r>
                  <a:rPr lang="fa-IR">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724104" y="2965503"/>
                <a:ext cx="11297015" cy="744178"/>
              </a:xfrm>
              <a:prstGeom prst="rect">
                <a:avLst/>
              </a:prstGeom>
              <a:noFill/>
            </p:spPr>
            <p:txBody>
              <a:bodyPr wrap="square" rtlCol="1">
                <a:spAutoFit/>
              </a:bodyPr>
              <a:lstStyle/>
              <a:p>
                <a:r>
                  <a:rPr lang="fa-IR" sz="2300" dirty="0" smtClean="0">
                    <a:cs typeface="B Nazanin" panose="00000400000000000000" pitchFamily="2" charset="-78"/>
                  </a:rPr>
                  <a:t> = </a:t>
                </a:r>
                <a:r>
                  <a:rPr lang="fa-IR" sz="2300" dirty="0">
                    <a:cs typeface="B Nazanin" panose="00000400000000000000" pitchFamily="2" charset="-78"/>
                  </a:rPr>
                  <a:t>نرخ بازده حسابداری بر مبنای متوسط  سرمایه </a:t>
                </a:r>
                <a:r>
                  <a:rPr lang="fa-IR" sz="2300" dirty="0" smtClean="0">
                    <a:cs typeface="B Nazanin" panose="00000400000000000000" pitchFamily="2" charset="-78"/>
                  </a:rPr>
                  <a:t>گذاری</a:t>
                </a:r>
                <a14:m>
                  <m:oMath xmlns:m="http://schemas.openxmlformats.org/officeDocument/2006/math">
                    <m:f>
                      <m:fPr>
                        <m:ctrlPr>
                          <a:rPr lang="fa-IR" sz="2300" i="1" smtClean="0">
                            <a:latin typeface="Cambria Math"/>
                          </a:rPr>
                        </m:ctrlPr>
                      </m:fPr>
                      <m:num>
                        <m:r>
                          <m:rPr>
                            <m:nor/>
                          </m:rPr>
                          <a:rPr lang="fa-IR" sz="2300" i="0" smtClean="0">
                            <a:latin typeface="Cambria Math" panose="02040503050406030204" pitchFamily="18" charset="0"/>
                            <a:cs typeface="B Nazanin" panose="00000400000000000000" pitchFamily="2" charset="-78"/>
                          </a:rPr>
                          <m:t>درآمد سالانه حاصل از اجرای پروژه </m:t>
                        </m:r>
                        <m:r>
                          <m:rPr>
                            <m:nor/>
                          </m:rPr>
                          <a:rPr lang="fa-IR" sz="2300" i="0" smtClean="0">
                            <a:latin typeface="Cambria Math" panose="02040503050406030204" pitchFamily="18" charset="0"/>
                            <a:ea typeface="Cambria Math" panose="02040503050406030204" pitchFamily="18" charset="0"/>
                            <a:cs typeface="B Nazanin" panose="00000400000000000000" pitchFamily="2" charset="-78"/>
                          </a:rPr>
                          <m:t>−</m:t>
                        </m:r>
                        <m:r>
                          <m:rPr>
                            <m:nor/>
                          </m:rPr>
                          <a:rPr lang="fa-IR" sz="2300">
                            <a:latin typeface="Cambria Math" panose="02040503050406030204" pitchFamily="18" charset="0"/>
                            <a:cs typeface="B Nazanin" panose="00000400000000000000" pitchFamily="2" charset="-78"/>
                          </a:rPr>
                          <m:t>هزینه های سالانه اجرای پروژه</m:t>
                        </m:r>
                      </m:num>
                      <m:den>
                        <m:r>
                          <m:rPr>
                            <m:nor/>
                          </m:rPr>
                          <a:rPr lang="fa-IR" sz="2300" i="0" smtClean="0">
                            <a:latin typeface="Cambria Math" panose="02040503050406030204" pitchFamily="18" charset="0"/>
                            <a:cs typeface="B Nazanin" panose="00000400000000000000" pitchFamily="2" charset="-78"/>
                          </a:rPr>
                          <m:t>متوسط سرمایه گذاری</m:t>
                        </m:r>
                      </m:den>
                    </m:f>
                  </m:oMath>
                </a14:m>
                <a:endParaRPr lang="fa-IR" sz="2300" dirty="0">
                  <a:cs typeface="B Nazanin" panose="00000400000000000000" pitchFamily="2" charset="-78"/>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724104" y="2965503"/>
                <a:ext cx="11297015" cy="744178"/>
              </a:xfrm>
              <a:prstGeom prst="rect">
                <a:avLst/>
              </a:prstGeom>
              <a:blipFill>
                <a:blip r:embed="rId3"/>
                <a:stretch>
                  <a:fillRect l="-863" b="-813"/>
                </a:stretch>
              </a:blipFill>
            </p:spPr>
            <p:txBody>
              <a:bodyPr/>
              <a:lstStyle/>
              <a:p>
                <a:r>
                  <a:rPr lang="fa-IR">
                    <a:noFill/>
                  </a:rPr>
                  <a:t> </a:t>
                </a:r>
              </a:p>
            </p:txBody>
          </p:sp>
        </mc:Fallback>
      </mc:AlternateContent>
      <mc:AlternateContent xmlns:mc="http://schemas.openxmlformats.org/markup-compatibility/2006" xmlns:a14="http://schemas.microsoft.com/office/drawing/2010/main">
        <mc:Choice Requires="a14">
          <p:sp>
            <p:nvSpPr>
              <p:cNvPr id="3" name="TextBox 2"/>
              <p:cNvSpPr txBox="1"/>
              <p:nvPr/>
            </p:nvSpPr>
            <p:spPr>
              <a:xfrm>
                <a:off x="3081771" y="4358070"/>
                <a:ext cx="8481489" cy="762260"/>
              </a:xfrm>
              <a:prstGeom prst="rect">
                <a:avLst/>
              </a:prstGeom>
              <a:noFill/>
            </p:spPr>
            <p:txBody>
              <a:bodyPr wrap="none" lIns="0" tIns="0" rIns="0" bIns="0" rtlCol="1">
                <a:spAutoFit/>
              </a:bodyPr>
              <a:lstStyle/>
              <a:p>
                <a:pPr/>
                <a14:m>
                  <m:oMathPara xmlns:m="http://schemas.openxmlformats.org/officeDocument/2006/math">
                    <m:oMathParaPr>
                      <m:jc m:val="centerGroup"/>
                    </m:oMathParaPr>
                    <m:oMath xmlns:m="http://schemas.openxmlformats.org/officeDocument/2006/math">
                      <m:f>
                        <m:fPr>
                          <m:ctrlPr>
                            <a:rPr lang="fa-IR" sz="2400" i="1" smtClean="0">
                              <a:latin typeface="Cambria Math"/>
                            </a:rPr>
                          </m:ctrlPr>
                        </m:fPr>
                        <m:num>
                          <m:r>
                            <m:rPr>
                              <m:nor/>
                            </m:rPr>
                            <a:rPr lang="fa-IR" sz="2400">
                              <a:latin typeface="Cambria Math" panose="02040503050406030204" pitchFamily="18" charset="0"/>
                              <a:cs typeface="B Nazanin" panose="00000400000000000000" pitchFamily="2" charset="-78"/>
                            </a:rPr>
                            <m:t>سرمایه در گردش قابل بازیافت در پایان عمر پروژه</m:t>
                          </m:r>
                          <m:r>
                            <m:rPr>
                              <m:nor/>
                            </m:rPr>
                            <a:rPr lang="fa-IR" sz="2400">
                              <a:latin typeface="Cambria Math" panose="02040503050406030204" pitchFamily="18" charset="0"/>
                              <a:cs typeface="B Nazanin" panose="00000400000000000000" pitchFamily="2" charset="-78"/>
                            </a:rPr>
                            <m:t>+</m:t>
                          </m:r>
                          <m:r>
                            <m:rPr>
                              <m:nor/>
                            </m:rPr>
                            <a:rPr lang="fa-IR" sz="2400">
                              <a:latin typeface="Cambria Math" panose="02040503050406030204" pitchFamily="18" charset="0"/>
                              <a:cs typeface="B Nazanin" panose="00000400000000000000" pitchFamily="2" charset="-78"/>
                            </a:rPr>
                            <m:t>ارزش اسقاط </m:t>
                          </m:r>
                          <m:r>
                            <m:rPr>
                              <m:nor/>
                            </m:rPr>
                            <a:rPr lang="fa-IR" sz="2400" i="0">
                              <a:latin typeface="Cambria Math" panose="02040503050406030204" pitchFamily="18" charset="0"/>
                              <a:cs typeface="B Nazanin" panose="00000400000000000000" pitchFamily="2" charset="-78"/>
                            </a:rPr>
                            <m:t>+</m:t>
                          </m:r>
                          <m:r>
                            <m:rPr>
                              <m:nor/>
                            </m:rPr>
                            <a:rPr lang="fa-IR" sz="2400">
                              <a:latin typeface="Cambria Math" panose="02040503050406030204" pitchFamily="18" charset="0"/>
                              <a:cs typeface="B Nazanin" panose="00000400000000000000" pitchFamily="2" charset="-78"/>
                            </a:rPr>
                            <m:t>مبلغ سرمایه گذاری اولیه</m:t>
                          </m:r>
                        </m:num>
                        <m:den>
                          <m:r>
                            <m:rPr>
                              <m:nor/>
                            </m:rPr>
                            <a:rPr lang="fa-IR" sz="2400" b="0" i="0" smtClean="0">
                              <a:latin typeface="Cambria Math" panose="02040503050406030204" pitchFamily="18" charset="0"/>
                              <a:cs typeface="B Nazanin" panose="00000400000000000000" pitchFamily="2" charset="-78"/>
                            </a:rPr>
                            <m:t>2</m:t>
                          </m:r>
                        </m:den>
                      </m:f>
                    </m:oMath>
                  </m:oMathPara>
                </a14:m>
                <a:endParaRPr lang="fa-IR" sz="2400" dirty="0">
                  <a:cs typeface="B Nazanin" panose="00000400000000000000" pitchFamily="2" charset="-78"/>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3081771" y="4358070"/>
                <a:ext cx="8481489" cy="762260"/>
              </a:xfrm>
              <a:prstGeom prst="rect">
                <a:avLst/>
              </a:prstGeom>
              <a:blipFill>
                <a:blip r:embed="rId4"/>
                <a:stretch>
                  <a:fillRect/>
                </a:stretch>
              </a:blipFill>
            </p:spPr>
            <p:txBody>
              <a:bodyPr/>
              <a:lstStyle/>
              <a:p>
                <a:r>
                  <a:rPr lang="fa-IR">
                    <a:noFill/>
                  </a:rPr>
                  <a:t> </a:t>
                </a:r>
              </a:p>
            </p:txBody>
          </p:sp>
        </mc:Fallback>
      </mc:AlternateContent>
    </p:spTree>
    <p:extLst>
      <p:ext uri="{BB962C8B-B14F-4D97-AF65-F5344CB8AC3E}">
        <p14:creationId xmlns:p14="http://schemas.microsoft.com/office/powerpoint/2010/main" val="2397998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8193" y="315016"/>
            <a:ext cx="10422786" cy="6175936"/>
          </a:xfrm>
        </p:spPr>
        <p:txBody>
          <a:bodyPr>
            <a:noAutofit/>
          </a:bodyPr>
          <a:lstStyle/>
          <a:p>
            <a:pPr algn="r"/>
            <a:r>
              <a:rPr lang="fa-IR" sz="3000" b="1" dirty="0" smtClean="0">
                <a:cs typeface="B Nazanin" panose="00000400000000000000" pitchFamily="2" charset="-78"/>
              </a:rPr>
              <a:t>مثال:</a:t>
            </a:r>
            <a:r>
              <a:rPr lang="fa-IR" sz="3000" dirty="0" smtClean="0">
                <a:cs typeface="B Nazanin" panose="00000400000000000000" pitchFamily="2" charset="-78"/>
              </a:rPr>
              <a:t/>
            </a:r>
            <a:br>
              <a:rPr lang="fa-IR" sz="3000" dirty="0" smtClean="0">
                <a:cs typeface="B Nazanin" panose="00000400000000000000" pitchFamily="2" charset="-78"/>
              </a:rPr>
            </a:br>
            <a:r>
              <a:rPr lang="fa-IR" sz="3000" dirty="0" smtClean="0">
                <a:cs typeface="B Nazanin" panose="00000400000000000000" pitchFamily="2" charset="-78"/>
              </a:rPr>
              <a:t>شرکت آسایش در حال بررسی خرید یک دستگاه تجهیزات به بهای تمام شده 10.000.000 ریال است که هزینه حمل و نصب و راه اندازی آن 1.000.000 و ارزش اسقاط آن در پایان عمر مفید 3.000.000 ریال برآورد می شود. عمر تجهیزات جدید 8 سال می باشد و صرفه جویی نقدی سالانه ناشی از خرید تجهیزات 2.600.000 ریال برآورد می شود. برای نگهداری این تجهیزات نیاز به سرمایه گذاری اضافی در موجودی لوازم و قطعات از قبیل فیلتر ، روغن و ... به میزان 1.100.000 ریال می باشد که مبلغ مزبور در پایان عمر پروژه بازیافت خواهد شد. نرخ بازده مورد انتظار شرکت 12% و نرخ مالیات بر درآمد 25% است. روش استهلاک تجهیزات خط مستقیم است.</a:t>
            </a:r>
            <a:br>
              <a:rPr lang="fa-IR" sz="3000" dirty="0" smtClean="0">
                <a:cs typeface="B Nazanin" panose="00000400000000000000" pitchFamily="2" charset="-78"/>
              </a:rPr>
            </a:br>
            <a:r>
              <a:rPr lang="fa-IR" sz="3000" dirty="0">
                <a:cs typeface="B Nazanin" panose="00000400000000000000" pitchFamily="2" charset="-78"/>
              </a:rPr>
              <a:t/>
            </a:r>
            <a:br>
              <a:rPr lang="fa-IR" sz="3000" dirty="0">
                <a:cs typeface="B Nazanin" panose="00000400000000000000" pitchFamily="2" charset="-78"/>
              </a:rPr>
            </a:br>
            <a:r>
              <a:rPr lang="fa-IR" sz="3000" b="1" i="1" dirty="0" smtClean="0">
                <a:cs typeface="B Nazanin" panose="00000400000000000000" pitchFamily="2" charset="-78"/>
              </a:rPr>
              <a:t>مطلوب است: </a:t>
            </a:r>
            <a:r>
              <a:rPr lang="fa-IR" sz="3000" dirty="0" smtClean="0">
                <a:cs typeface="B Nazanin" panose="00000400000000000000" pitchFamily="2" charset="-78"/>
              </a:rPr>
              <a:t>محاسبه </a:t>
            </a:r>
            <a:r>
              <a:rPr lang="fa-IR" sz="3000" dirty="0">
                <a:cs typeface="B Nazanin" panose="00000400000000000000" pitchFamily="2" charset="-78"/>
              </a:rPr>
              <a:t>نرخ بازده حسابداری بر مبنای سرمایه گذاری اولیه </a:t>
            </a:r>
            <a:r>
              <a:rPr lang="fa-IR" sz="3000" dirty="0" smtClean="0">
                <a:cs typeface="B Nazanin" panose="00000400000000000000" pitchFamily="2" charset="-78"/>
              </a:rPr>
              <a:t>و متوسط سرمایه گذاری</a:t>
            </a:r>
            <a:endParaRPr lang="fa-IR" sz="3000" dirty="0">
              <a:cs typeface="B Nazanin" panose="00000400000000000000" pitchFamily="2" charset="-78"/>
            </a:endParaRPr>
          </a:p>
        </p:txBody>
      </p:sp>
    </p:spTree>
    <p:extLst>
      <p:ext uri="{BB962C8B-B14F-4D97-AF65-F5344CB8AC3E}">
        <p14:creationId xmlns:p14="http://schemas.microsoft.com/office/powerpoint/2010/main" val="2906792961"/>
      </p:ext>
    </p:extLst>
  </p:cSld>
  <p:clrMapOvr>
    <a:masterClrMapping/>
  </p:clrMapOvr>
  <p:transition spd="slow">
    <p:push dir="u"/>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8387" y="138544"/>
            <a:ext cx="3657406" cy="3147288"/>
          </a:xfrm>
        </p:spPr>
        <p:txBody>
          <a:bodyPr>
            <a:noAutofit/>
          </a:bodyPr>
          <a:lstStyle/>
          <a:p>
            <a:r>
              <a:rPr lang="fa-IR" sz="2400" b="1" dirty="0" smtClean="0">
                <a:cs typeface="B Nazanin" panose="00000400000000000000" pitchFamily="2" charset="-78"/>
              </a:rPr>
              <a:t>10.000.000      :بهای تمام شده</a:t>
            </a:r>
            <a:br>
              <a:rPr lang="fa-IR" sz="2400" b="1" dirty="0" smtClean="0">
                <a:cs typeface="B Nazanin" panose="00000400000000000000" pitchFamily="2" charset="-78"/>
              </a:rPr>
            </a:br>
            <a:r>
              <a:rPr lang="fa-IR" sz="2400" b="1" dirty="0" smtClean="0">
                <a:cs typeface="B Nazanin" panose="00000400000000000000" pitchFamily="2" charset="-78"/>
              </a:rPr>
              <a:t>3.000.000         : ارزش اسقاط</a:t>
            </a:r>
            <a:br>
              <a:rPr lang="fa-IR" sz="2400" b="1" dirty="0" smtClean="0">
                <a:cs typeface="B Nazanin" panose="00000400000000000000" pitchFamily="2" charset="-78"/>
              </a:rPr>
            </a:br>
            <a:r>
              <a:rPr lang="fa-IR" sz="2400" b="1" dirty="0" smtClean="0">
                <a:cs typeface="B Nazanin" panose="00000400000000000000" pitchFamily="2" charset="-78"/>
              </a:rPr>
              <a:t>8 سال             : عمر مفید</a:t>
            </a:r>
            <a:br>
              <a:rPr lang="fa-IR" sz="2400" b="1" dirty="0" smtClean="0">
                <a:cs typeface="B Nazanin" panose="00000400000000000000" pitchFamily="2" charset="-78"/>
              </a:rPr>
            </a:br>
            <a:r>
              <a:rPr lang="fa-IR" sz="2400" b="1" dirty="0" smtClean="0">
                <a:cs typeface="B Nazanin" panose="00000400000000000000" pitchFamily="2" charset="-78"/>
              </a:rPr>
              <a:t>1.000.000          : هزینه حمل</a:t>
            </a:r>
            <a:br>
              <a:rPr lang="fa-IR" sz="2400" b="1" dirty="0" smtClean="0">
                <a:cs typeface="B Nazanin" panose="00000400000000000000" pitchFamily="2" charset="-78"/>
              </a:rPr>
            </a:br>
            <a:r>
              <a:rPr lang="fa-IR" sz="2400" b="1" dirty="0" smtClean="0">
                <a:cs typeface="B Nazanin" panose="00000400000000000000" pitchFamily="2" charset="-78"/>
              </a:rPr>
              <a:t>2.600.000 : صرفه جویی نقدی</a:t>
            </a:r>
            <a:br>
              <a:rPr lang="fa-IR" sz="2400" b="1" dirty="0" smtClean="0">
                <a:cs typeface="B Nazanin" panose="00000400000000000000" pitchFamily="2" charset="-78"/>
              </a:rPr>
            </a:br>
            <a:r>
              <a:rPr lang="fa-IR" sz="2400" b="1" dirty="0" smtClean="0">
                <a:cs typeface="B Nazanin" panose="00000400000000000000" pitchFamily="2" charset="-78"/>
              </a:rPr>
              <a:t>1.100.000 :سرمایه گذاری اضافی</a:t>
            </a:r>
            <a:br>
              <a:rPr lang="fa-IR" sz="2400" b="1" dirty="0" smtClean="0">
                <a:cs typeface="B Nazanin" panose="00000400000000000000" pitchFamily="2" charset="-78"/>
              </a:rPr>
            </a:br>
            <a:r>
              <a:rPr lang="fa-IR" sz="2400" b="1" dirty="0" smtClean="0">
                <a:cs typeface="B Nazanin" panose="00000400000000000000" pitchFamily="2" charset="-78"/>
              </a:rPr>
              <a:t>12% :نرخ بازده مورد انتظار</a:t>
            </a:r>
            <a:br>
              <a:rPr lang="fa-IR" sz="2400" b="1" dirty="0" smtClean="0">
                <a:cs typeface="B Nazanin" panose="00000400000000000000" pitchFamily="2" charset="-78"/>
              </a:rPr>
            </a:br>
            <a:r>
              <a:rPr lang="fa-IR" sz="2400" b="1" dirty="0" smtClean="0">
                <a:cs typeface="B Nazanin" panose="00000400000000000000" pitchFamily="2" charset="-78"/>
              </a:rPr>
              <a:t>25% : نرخ مالیات بر درآمد</a:t>
            </a:r>
            <a:endParaRPr lang="fa-IR" sz="2400" b="1" dirty="0">
              <a:cs typeface="B Nazanin" panose="00000400000000000000" pitchFamily="2" charset="-78"/>
            </a:endParaRPr>
          </a:p>
        </p:txBody>
      </p:sp>
      <p:sp>
        <p:nvSpPr>
          <p:cNvPr id="4" name="Rectangle 3"/>
          <p:cNvSpPr/>
          <p:nvPr/>
        </p:nvSpPr>
        <p:spPr>
          <a:xfrm>
            <a:off x="5577184" y="202695"/>
            <a:ext cx="6343403" cy="523220"/>
          </a:xfrm>
          <a:prstGeom prst="rect">
            <a:avLst/>
          </a:prstGeom>
        </p:spPr>
        <p:txBody>
          <a:bodyPr wrap="none">
            <a:spAutoFit/>
          </a:bodyPr>
          <a:lstStyle/>
          <a:p>
            <a:r>
              <a:rPr lang="fa-IR" sz="2800" b="1" dirty="0">
                <a:effectLst>
                  <a:glow rad="228600">
                    <a:schemeClr val="accent1">
                      <a:satMod val="175000"/>
                      <a:alpha val="40000"/>
                    </a:schemeClr>
                  </a:glow>
                </a:effectLst>
                <a:cs typeface="B Nazanin" panose="00000400000000000000" pitchFamily="2" charset="-78"/>
              </a:rPr>
              <a:t>نرخ بازده حسابداری بر مبنای سرمایه گذاری </a:t>
            </a:r>
            <a:r>
              <a:rPr lang="fa-IR" sz="2800" b="1" dirty="0" smtClean="0">
                <a:effectLst>
                  <a:glow rad="228600">
                    <a:schemeClr val="accent1">
                      <a:satMod val="175000"/>
                      <a:alpha val="40000"/>
                    </a:schemeClr>
                  </a:glow>
                </a:effectLst>
                <a:cs typeface="B Nazanin" panose="00000400000000000000" pitchFamily="2" charset="-78"/>
              </a:rPr>
              <a:t>اولیه: </a:t>
            </a:r>
            <a:endParaRPr lang="fa-IR" sz="2800" dirty="0">
              <a:effectLst>
                <a:glow rad="228600">
                  <a:schemeClr val="accent1">
                    <a:satMod val="175000"/>
                    <a:alpha val="40000"/>
                  </a:schemeClr>
                </a:glow>
              </a:effectLst>
              <a:cs typeface="B Nazanin" panose="00000400000000000000" pitchFamily="2" charset="-78"/>
            </a:endParaRPr>
          </a:p>
        </p:txBody>
      </p:sp>
      <mc:AlternateContent xmlns:mc="http://schemas.openxmlformats.org/markup-compatibility/2006" xmlns:a14="http://schemas.microsoft.com/office/drawing/2010/main">
        <mc:Choice Requires="a14">
          <p:sp>
            <p:nvSpPr>
              <p:cNvPr id="5" name="Rectangle 4"/>
              <p:cNvSpPr/>
              <p:nvPr/>
            </p:nvSpPr>
            <p:spPr>
              <a:xfrm>
                <a:off x="5316220" y="904328"/>
                <a:ext cx="6594763" cy="97674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f>
                        <m:fPr>
                          <m:ctrlPr>
                            <a:rPr lang="fa-IR" sz="2400" i="1">
                              <a:latin typeface="Cambria Math"/>
                            </a:rPr>
                          </m:ctrlPr>
                        </m:fPr>
                        <m:num>
                          <m:r>
                            <m:rPr>
                              <m:nor/>
                            </m:rPr>
                            <a:rPr lang="fa-IR" sz="2400" i="0" smtClean="0">
                              <a:latin typeface="Cambria Math" panose="02040503050406030204" pitchFamily="18" charset="0"/>
                              <a:cs typeface="B Nazanin" panose="00000400000000000000" pitchFamily="2" charset="-78"/>
                            </a:rPr>
                            <m:t>افزایش در میانگین مورد انتظار سالانه در سود عملیاتی پس از مالیات</m:t>
                          </m:r>
                          <m:r>
                            <m:rPr>
                              <m:nor/>
                            </m:rPr>
                            <a:rPr lang="fa-IR" sz="2400">
                              <a:latin typeface="Cambria Math" panose="02040503050406030204" pitchFamily="18" charset="0"/>
                              <a:cs typeface="B Nazanin" panose="00000400000000000000" pitchFamily="2" charset="-78"/>
                            </a:rPr>
                            <m:t> </m:t>
                          </m:r>
                        </m:num>
                        <m:den>
                          <m:r>
                            <m:rPr>
                              <m:nor/>
                            </m:rPr>
                            <a:rPr lang="fa-IR" sz="2400" i="0" smtClean="0">
                              <a:latin typeface="Cambria Math" panose="02040503050406030204" pitchFamily="18" charset="0"/>
                              <a:cs typeface="B Nazanin" panose="00000400000000000000" pitchFamily="2" charset="-78"/>
                            </a:rPr>
                            <m:t>مبلغ سرمایه گذاری اولیه</m:t>
                          </m:r>
                        </m:den>
                      </m:f>
                    </m:oMath>
                  </m:oMathPara>
                </a14:m>
                <a:endParaRPr lang="fa-IR" sz="2400" dirty="0">
                  <a:cs typeface="B Nazanin" panose="00000400000000000000" pitchFamily="2" charset="-78"/>
                </a:endParaRPr>
              </a:p>
            </p:txBody>
          </p:sp>
        </mc:Choice>
        <mc:Fallback xmlns="">
          <p:sp>
            <p:nvSpPr>
              <p:cNvPr id="5" name="Rectangle 4"/>
              <p:cNvSpPr>
                <a:spLocks noRot="1" noChangeAspect="1" noMove="1" noResize="1" noEditPoints="1" noAdjustHandles="1" noChangeArrowheads="1" noChangeShapeType="1" noTextEdit="1"/>
              </p:cNvSpPr>
              <p:nvPr/>
            </p:nvSpPr>
            <p:spPr>
              <a:xfrm>
                <a:off x="5316220" y="904328"/>
                <a:ext cx="6594763" cy="976742"/>
              </a:xfrm>
              <a:prstGeom prst="rect">
                <a:avLst/>
              </a:prstGeom>
              <a:blipFill>
                <a:blip r:embed="rId2"/>
                <a:stretch>
                  <a:fillRect/>
                </a:stretch>
              </a:blipFill>
            </p:spPr>
            <p:txBody>
              <a:bodyPr/>
              <a:lstStyle/>
              <a:p>
                <a:r>
                  <a:rPr lang="fa-IR">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4728097" y="2430059"/>
                <a:ext cx="7463903" cy="651076"/>
              </a:xfrm>
              <a:prstGeom prst="rect">
                <a:avLst/>
              </a:prstGeom>
              <a:noFill/>
            </p:spPr>
            <p:txBody>
              <a:bodyPr wrap="none" rtlCol="1">
                <a:spAutoFit/>
              </a:bodyPr>
              <a:lstStyle/>
              <a:p>
                <a:r>
                  <a:rPr lang="fa-IR" sz="2400" dirty="0" smtClean="0">
                    <a:cs typeface="B Nazanin" panose="00000400000000000000" pitchFamily="2" charset="-78"/>
                  </a:rPr>
                  <a:t>=هزینه استهلاک سالانه ماشین آلات</a:t>
                </a:r>
                <a14:m>
                  <m:oMath xmlns:m="http://schemas.openxmlformats.org/officeDocument/2006/math">
                    <m:f>
                      <m:fPr>
                        <m:ctrlPr>
                          <a:rPr lang="fa-IR" sz="2400" i="1" smtClean="0">
                            <a:latin typeface="Cambria Math"/>
                          </a:rPr>
                        </m:ctrlPr>
                      </m:fPr>
                      <m:num>
                        <m:r>
                          <m:rPr>
                            <m:nor/>
                          </m:rPr>
                          <a:rPr lang="fa-IR" sz="2400" b="0" i="0" smtClean="0">
                            <a:latin typeface="Cambria Math" panose="02040503050406030204" pitchFamily="18" charset="0"/>
                            <a:cs typeface="B Nazanin" panose="00000400000000000000" pitchFamily="2" charset="-78"/>
                          </a:rPr>
                          <m:t>11.000.000</m:t>
                        </m:r>
                        <m:r>
                          <m:rPr>
                            <m:nor/>
                          </m:rPr>
                          <a:rPr lang="fa-IR" sz="2400" b="0" i="0" smtClean="0">
                            <a:latin typeface="Cambria Math" panose="02040503050406030204" pitchFamily="18" charset="0"/>
                            <a:cs typeface="B Nazanin" panose="00000400000000000000" pitchFamily="2" charset="-78"/>
                          </a:rPr>
                          <m:t>−</m:t>
                        </m:r>
                        <m:r>
                          <m:rPr>
                            <m:nor/>
                          </m:rPr>
                          <a:rPr lang="fa-IR" sz="2400" b="0" i="0" smtClean="0">
                            <a:latin typeface="Cambria Math" panose="02040503050406030204" pitchFamily="18" charset="0"/>
                            <a:cs typeface="B Nazanin" panose="00000400000000000000" pitchFamily="2" charset="-78"/>
                          </a:rPr>
                          <m:t>3.000.000</m:t>
                        </m:r>
                      </m:num>
                      <m:den>
                        <m:r>
                          <m:rPr>
                            <m:nor/>
                          </m:rPr>
                          <a:rPr lang="fa-IR" sz="2400" b="0" i="0" smtClean="0">
                            <a:latin typeface="Cambria Math" panose="02040503050406030204" pitchFamily="18" charset="0"/>
                            <a:cs typeface="B Nazanin" panose="00000400000000000000" pitchFamily="2" charset="-78"/>
                          </a:rPr>
                          <m:t>8</m:t>
                        </m:r>
                      </m:den>
                    </m:f>
                  </m:oMath>
                </a14:m>
                <a:r>
                  <a:rPr lang="fa-IR" sz="2400" dirty="0" smtClean="0">
                    <a:cs typeface="B Nazanin" panose="00000400000000000000" pitchFamily="2" charset="-78"/>
                  </a:rPr>
                  <a:t>1.000.000=</a:t>
                </a:r>
                <a:endParaRPr lang="fa-IR" sz="2400" dirty="0">
                  <a:cs typeface="B Nazanin" panose="00000400000000000000" pitchFamily="2" charset="-78"/>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4728097" y="2430059"/>
                <a:ext cx="7463903" cy="651076"/>
              </a:xfrm>
              <a:prstGeom prst="rect">
                <a:avLst/>
              </a:prstGeom>
              <a:blipFill>
                <a:blip r:embed="rId3"/>
                <a:stretch>
                  <a:fillRect l="-1389" b="-16981"/>
                </a:stretch>
              </a:blipFill>
            </p:spPr>
            <p:txBody>
              <a:bodyPr/>
              <a:lstStyle/>
              <a:p>
                <a:r>
                  <a:rPr lang="fa-IR">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4728097" y="3285832"/>
                <a:ext cx="7183377" cy="461665"/>
              </a:xfrm>
              <a:prstGeom prst="rect">
                <a:avLst/>
              </a:prstGeom>
              <a:noFill/>
            </p:spPr>
            <p:txBody>
              <a:bodyPr wrap="none" rtlCol="1">
                <a:spAutoFit/>
              </a:bodyPr>
              <a:lstStyle/>
              <a:p>
                <a:r>
                  <a:rPr lang="fa-IR" sz="2400" dirty="0" smtClean="0">
                    <a:cs typeface="B Nazanin" panose="00000400000000000000" pitchFamily="2" charset="-78"/>
                  </a:rPr>
                  <a:t>(1.000.000</a:t>
                </a:r>
                <a:r>
                  <a:rPr lang="fa-IR" sz="2400" b="1" dirty="0" smtClean="0">
                    <a:cs typeface="B Nazanin" panose="00000400000000000000" pitchFamily="2" charset="-78"/>
                  </a:rPr>
                  <a:t>-</a:t>
                </a:r>
                <a:r>
                  <a:rPr lang="fa-IR" sz="2400" dirty="0" smtClean="0">
                    <a:cs typeface="B Nazanin" panose="00000400000000000000" pitchFamily="2" charset="-78"/>
                  </a:rPr>
                  <a:t>2.600.000)  =میانگین سود خالص سالانه</a:t>
                </a:r>
                <a14:m>
                  <m:oMath xmlns:m="http://schemas.openxmlformats.org/officeDocument/2006/math">
                    <m:r>
                      <a:rPr lang="fa-IR" sz="2400" i="1" smtClean="0">
                        <a:latin typeface="Cambria Math" panose="02040503050406030204" pitchFamily="18" charset="0"/>
                        <a:ea typeface="Cambria Math" panose="02040503050406030204" pitchFamily="18" charset="0"/>
                      </a:rPr>
                      <m:t>×</m:t>
                    </m:r>
                  </m:oMath>
                </a14:m>
                <a:r>
                  <a:rPr lang="fa-IR" sz="2400" b="1" dirty="0" smtClean="0">
                    <a:cs typeface="B Nazanin" panose="00000400000000000000" pitchFamily="2" charset="-78"/>
                  </a:rPr>
                  <a:t>1.200.000</a:t>
                </a:r>
                <a:r>
                  <a:rPr lang="fa-IR" sz="2400" dirty="0" smtClean="0">
                    <a:cs typeface="B Nazanin" panose="00000400000000000000" pitchFamily="2" charset="-78"/>
                  </a:rPr>
                  <a:t>=75%</a:t>
                </a:r>
                <a:endParaRPr lang="fa-IR" sz="2400" dirty="0">
                  <a:cs typeface="B Nazanin" panose="00000400000000000000" pitchFamily="2" charset="-78"/>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4728097" y="3285832"/>
                <a:ext cx="7183377" cy="461665"/>
              </a:xfrm>
              <a:prstGeom prst="rect">
                <a:avLst/>
              </a:prstGeom>
              <a:blipFill>
                <a:blip r:embed="rId4"/>
                <a:stretch>
                  <a:fillRect l="-1443" t="-6579" r="-849" b="-32895"/>
                </a:stretch>
              </a:blipFill>
            </p:spPr>
            <p:txBody>
              <a:bodyPr/>
              <a:lstStyle/>
              <a:p>
                <a:r>
                  <a:rPr lang="fa-IR">
                    <a:noFill/>
                  </a:rPr>
                  <a:t> </a:t>
                </a:r>
              </a:p>
            </p:txBody>
          </p:sp>
        </mc:Fallback>
      </mc:AlternateContent>
      <p:sp>
        <p:nvSpPr>
          <p:cNvPr id="8" name="TextBox 7"/>
          <p:cNvSpPr txBox="1"/>
          <p:nvPr/>
        </p:nvSpPr>
        <p:spPr>
          <a:xfrm>
            <a:off x="4914045" y="4104323"/>
            <a:ext cx="6811480" cy="461665"/>
          </a:xfrm>
          <a:prstGeom prst="rect">
            <a:avLst/>
          </a:prstGeom>
          <a:noFill/>
        </p:spPr>
        <p:txBody>
          <a:bodyPr wrap="none" rtlCol="1">
            <a:spAutoFit/>
          </a:bodyPr>
          <a:lstStyle/>
          <a:p>
            <a:r>
              <a:rPr lang="fa-IR" sz="2400" dirty="0" smtClean="0">
                <a:cs typeface="B Nazanin" panose="00000400000000000000" pitchFamily="2" charset="-78"/>
              </a:rPr>
              <a:t>11.000.000=1.000.000+10.000.000=بهای تمام شده ماشین آلات</a:t>
            </a:r>
            <a:endParaRPr lang="fa-IR" sz="2400" dirty="0">
              <a:cs typeface="B Nazanin" panose="00000400000000000000" pitchFamily="2" charset="-78"/>
            </a:endParaRPr>
          </a:p>
        </p:txBody>
      </p:sp>
      <p:sp>
        <p:nvSpPr>
          <p:cNvPr id="9" name="TextBox 8"/>
          <p:cNvSpPr txBox="1"/>
          <p:nvPr/>
        </p:nvSpPr>
        <p:spPr>
          <a:xfrm>
            <a:off x="4911680" y="4561933"/>
            <a:ext cx="6462025" cy="461665"/>
          </a:xfrm>
          <a:prstGeom prst="rect">
            <a:avLst/>
          </a:prstGeom>
          <a:noFill/>
        </p:spPr>
        <p:txBody>
          <a:bodyPr wrap="none" rtlCol="1">
            <a:spAutoFit/>
          </a:bodyPr>
          <a:lstStyle/>
          <a:p>
            <a:r>
              <a:rPr lang="fa-IR" sz="2400" b="1" dirty="0" smtClean="0">
                <a:cs typeface="B Nazanin" panose="00000400000000000000" pitchFamily="2" charset="-78"/>
              </a:rPr>
              <a:t>12.100.000</a:t>
            </a:r>
            <a:r>
              <a:rPr lang="fa-IR" sz="2400" dirty="0" smtClean="0">
                <a:cs typeface="B Nazanin" panose="00000400000000000000" pitchFamily="2" charset="-78"/>
              </a:rPr>
              <a:t>=1.100.000+11.000.000=خالص سرمایه گذاری اولیه</a:t>
            </a:r>
            <a:endParaRPr lang="fa-IR" sz="2400" dirty="0">
              <a:cs typeface="B Nazanin" panose="00000400000000000000" pitchFamily="2" charset="-78"/>
            </a:endParaRPr>
          </a:p>
        </p:txBody>
      </p:sp>
      <mc:AlternateContent xmlns:mc="http://schemas.openxmlformats.org/markup-compatibility/2006" xmlns:a14="http://schemas.microsoft.com/office/drawing/2010/main">
        <mc:Choice Requires="a14">
          <p:sp>
            <p:nvSpPr>
              <p:cNvPr id="10" name="TextBox 9"/>
              <p:cNvSpPr txBox="1"/>
              <p:nvPr/>
            </p:nvSpPr>
            <p:spPr>
              <a:xfrm>
                <a:off x="2782090" y="5577347"/>
                <a:ext cx="7582128" cy="688843"/>
              </a:xfrm>
              <a:prstGeom prst="rect">
                <a:avLst/>
              </a:prstGeom>
              <a:noFill/>
            </p:spPr>
            <p:txBody>
              <a:bodyPr wrap="square" rtlCol="1">
                <a:spAutoFit/>
              </a:bodyPr>
              <a:lstStyle/>
              <a:p>
                <a:r>
                  <a:rPr lang="fa-IR" sz="2400" b="1" dirty="0" smtClean="0">
                    <a:cs typeface="B Nazanin" panose="00000400000000000000" pitchFamily="2" charset="-78"/>
                  </a:rPr>
                  <a:t> </a:t>
                </a:r>
                <a:r>
                  <a:rPr lang="fa-IR" sz="2400" dirty="0" smtClean="0">
                    <a:cs typeface="B Nazanin" panose="00000400000000000000" pitchFamily="2" charset="-78"/>
                  </a:rPr>
                  <a:t>=</a:t>
                </a:r>
                <a:r>
                  <a:rPr lang="fa-IR" sz="2400" b="1" dirty="0" smtClean="0">
                    <a:cs typeface="B Nazanin" panose="00000400000000000000" pitchFamily="2" charset="-78"/>
                  </a:rPr>
                  <a:t> نرخ </a:t>
                </a:r>
                <a:r>
                  <a:rPr lang="fa-IR" sz="2400" b="1" dirty="0">
                    <a:cs typeface="B Nazanin" panose="00000400000000000000" pitchFamily="2" charset="-78"/>
                  </a:rPr>
                  <a:t>بازده حسابداری بر مبنای سرمایه گذاری </a:t>
                </a:r>
                <a:r>
                  <a:rPr lang="fa-IR" sz="2400" b="1" dirty="0" smtClean="0">
                    <a:cs typeface="B Nazanin" panose="00000400000000000000" pitchFamily="2" charset="-78"/>
                  </a:rPr>
                  <a:t>اولیه </a:t>
                </a:r>
                <a14:m>
                  <m:oMath xmlns:m="http://schemas.openxmlformats.org/officeDocument/2006/math">
                    <m:f>
                      <m:fPr>
                        <m:ctrlPr>
                          <a:rPr lang="fa-IR" sz="2400" b="1" i="1" smtClean="0">
                            <a:latin typeface="Cambria Math"/>
                          </a:rPr>
                        </m:ctrlPr>
                      </m:fPr>
                      <m:num>
                        <m:r>
                          <m:rPr>
                            <m:nor/>
                          </m:rPr>
                          <a:rPr lang="fa-IR" sz="2400" b="1" i="0" smtClean="0">
                            <a:latin typeface="Cambria Math" panose="02040503050406030204" pitchFamily="18" charset="0"/>
                            <a:cs typeface="B Nazanin" panose="00000400000000000000" pitchFamily="2" charset="-78"/>
                          </a:rPr>
                          <m:t>1.200.000</m:t>
                        </m:r>
                      </m:num>
                      <m:den>
                        <m:r>
                          <m:rPr>
                            <m:nor/>
                          </m:rPr>
                          <a:rPr lang="fa-IR" sz="2400" b="1" i="0" smtClean="0">
                            <a:latin typeface="Cambria Math" panose="02040503050406030204" pitchFamily="18" charset="0"/>
                            <a:cs typeface="B Nazanin" panose="00000400000000000000" pitchFamily="2" charset="-78"/>
                          </a:rPr>
                          <m:t>12.100.000</m:t>
                        </m:r>
                      </m:den>
                    </m:f>
                  </m:oMath>
                </a14:m>
                <a:r>
                  <a:rPr lang="fa-IR" sz="2400" b="1" dirty="0" smtClean="0">
                    <a:cs typeface="B Nazanin" panose="00000400000000000000" pitchFamily="2" charset="-78"/>
                  </a:rPr>
                  <a:t>9/9%</a:t>
                </a:r>
                <a:r>
                  <a:rPr lang="fa-IR" sz="2400" dirty="0" smtClean="0">
                    <a:cs typeface="B Nazanin" panose="00000400000000000000" pitchFamily="2" charset="-78"/>
                  </a:rPr>
                  <a:t>=</a:t>
                </a:r>
                <a:endParaRPr lang="fa-IR" sz="2400" dirty="0">
                  <a:cs typeface="B Nazanin" panose="00000400000000000000" pitchFamily="2" charset="-78"/>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2782090" y="5577347"/>
                <a:ext cx="7582128" cy="688843"/>
              </a:xfrm>
              <a:prstGeom prst="rect">
                <a:avLst/>
              </a:prstGeom>
              <a:blipFill>
                <a:blip r:embed="rId5"/>
                <a:stretch>
                  <a:fillRect l="-1286" b="-11504"/>
                </a:stretch>
              </a:blipFill>
            </p:spPr>
            <p:txBody>
              <a:bodyPr/>
              <a:lstStyle/>
              <a:p>
                <a:r>
                  <a:rPr lang="fa-IR">
                    <a:noFill/>
                  </a:rPr>
                  <a:t> </a:t>
                </a:r>
              </a:p>
            </p:txBody>
          </p:sp>
        </mc:Fallback>
      </mc:AlternateContent>
    </p:spTree>
    <p:extLst>
      <p:ext uri="{BB962C8B-B14F-4D97-AF65-F5344CB8AC3E}">
        <p14:creationId xmlns:p14="http://schemas.microsoft.com/office/powerpoint/2010/main" val="26676791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p:bldP spid="7" grpId="0"/>
      <p:bldP spid="8" grpId="0"/>
      <p:bldP spid="9" grpId="0"/>
      <p:bldP spid="10"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94143" y="138544"/>
            <a:ext cx="3851565" cy="2147455"/>
          </a:xfrm>
        </p:spPr>
        <p:txBody>
          <a:bodyPr>
            <a:noAutofit/>
          </a:bodyPr>
          <a:lstStyle/>
          <a:p>
            <a:r>
              <a:rPr lang="fa-IR" sz="2400" b="1" dirty="0" smtClean="0">
                <a:cs typeface="B Nazanin" panose="00000400000000000000" pitchFamily="2" charset="-78"/>
              </a:rPr>
              <a:t>10.000.000      :بهای تمام شده</a:t>
            </a:r>
            <a:br>
              <a:rPr lang="fa-IR" sz="2400" b="1" dirty="0" smtClean="0">
                <a:cs typeface="B Nazanin" panose="00000400000000000000" pitchFamily="2" charset="-78"/>
              </a:rPr>
            </a:br>
            <a:r>
              <a:rPr lang="fa-IR" sz="2400" b="1" dirty="0" smtClean="0">
                <a:cs typeface="B Nazanin" panose="00000400000000000000" pitchFamily="2" charset="-78"/>
              </a:rPr>
              <a:t>3.000.000         : ارزش اسقاط</a:t>
            </a:r>
            <a:br>
              <a:rPr lang="fa-IR" sz="2400" b="1" dirty="0" smtClean="0">
                <a:cs typeface="B Nazanin" panose="00000400000000000000" pitchFamily="2" charset="-78"/>
              </a:rPr>
            </a:br>
            <a:r>
              <a:rPr lang="fa-IR" sz="2400" b="1" dirty="0" smtClean="0">
                <a:cs typeface="B Nazanin" panose="00000400000000000000" pitchFamily="2" charset="-78"/>
              </a:rPr>
              <a:t>8 سال             : عمر مفید</a:t>
            </a:r>
            <a:br>
              <a:rPr lang="fa-IR" sz="2400" b="1" dirty="0" smtClean="0">
                <a:cs typeface="B Nazanin" panose="00000400000000000000" pitchFamily="2" charset="-78"/>
              </a:rPr>
            </a:br>
            <a:r>
              <a:rPr lang="fa-IR" sz="2400" b="1" dirty="0" smtClean="0">
                <a:cs typeface="B Nazanin" panose="00000400000000000000" pitchFamily="2" charset="-78"/>
              </a:rPr>
              <a:t>1.000.000          : هزینه حمل</a:t>
            </a:r>
            <a:br>
              <a:rPr lang="fa-IR" sz="2400" b="1" dirty="0" smtClean="0">
                <a:cs typeface="B Nazanin" panose="00000400000000000000" pitchFamily="2" charset="-78"/>
              </a:rPr>
            </a:br>
            <a:r>
              <a:rPr lang="fa-IR" sz="2400" b="1" dirty="0" smtClean="0">
                <a:cs typeface="B Nazanin" panose="00000400000000000000" pitchFamily="2" charset="-78"/>
              </a:rPr>
              <a:t>2.600.000 : صرفه جویی نقدی</a:t>
            </a:r>
            <a:br>
              <a:rPr lang="fa-IR" sz="2400" b="1" dirty="0" smtClean="0">
                <a:cs typeface="B Nazanin" panose="00000400000000000000" pitchFamily="2" charset="-78"/>
              </a:rPr>
            </a:br>
            <a:r>
              <a:rPr lang="fa-IR" sz="2400" b="1" dirty="0" smtClean="0">
                <a:cs typeface="B Nazanin" panose="00000400000000000000" pitchFamily="2" charset="-78"/>
              </a:rPr>
              <a:t>1.100.000 :سرمایه گذاری اضافی</a:t>
            </a:r>
            <a:br>
              <a:rPr lang="fa-IR" sz="2400" b="1" dirty="0" smtClean="0">
                <a:cs typeface="B Nazanin" panose="00000400000000000000" pitchFamily="2" charset="-78"/>
              </a:rPr>
            </a:br>
            <a:r>
              <a:rPr lang="fa-IR" sz="2400" b="1" dirty="0" smtClean="0">
                <a:cs typeface="B Nazanin" panose="00000400000000000000" pitchFamily="2" charset="-78"/>
              </a:rPr>
              <a:t>12% :نرخ بازده مورد انتظار</a:t>
            </a:r>
            <a:br>
              <a:rPr lang="fa-IR" sz="2400" b="1" dirty="0" smtClean="0">
                <a:cs typeface="B Nazanin" panose="00000400000000000000" pitchFamily="2" charset="-78"/>
              </a:rPr>
            </a:br>
            <a:r>
              <a:rPr lang="fa-IR" sz="2400" b="1" dirty="0" smtClean="0">
                <a:cs typeface="B Nazanin" panose="00000400000000000000" pitchFamily="2" charset="-78"/>
              </a:rPr>
              <a:t>25% : نرخ مالیات بر درآمد</a:t>
            </a:r>
            <a:endParaRPr lang="fa-IR" sz="2400" b="1" dirty="0">
              <a:cs typeface="B Nazanin" panose="00000400000000000000" pitchFamily="2" charset="-78"/>
            </a:endParaRPr>
          </a:p>
        </p:txBody>
      </p:sp>
      <p:sp>
        <p:nvSpPr>
          <p:cNvPr id="4" name="Rectangle 3"/>
          <p:cNvSpPr/>
          <p:nvPr/>
        </p:nvSpPr>
        <p:spPr>
          <a:xfrm>
            <a:off x="5471464" y="169322"/>
            <a:ext cx="6654386" cy="523220"/>
          </a:xfrm>
          <a:prstGeom prst="rect">
            <a:avLst/>
          </a:prstGeom>
        </p:spPr>
        <p:txBody>
          <a:bodyPr wrap="none">
            <a:spAutoFit/>
          </a:bodyPr>
          <a:lstStyle/>
          <a:p>
            <a:r>
              <a:rPr lang="fa-IR" sz="2800" b="1" dirty="0">
                <a:effectLst>
                  <a:glow rad="228600">
                    <a:schemeClr val="accent1">
                      <a:satMod val="175000"/>
                      <a:alpha val="40000"/>
                    </a:schemeClr>
                  </a:glow>
                </a:effectLst>
                <a:cs typeface="B Nazanin" panose="00000400000000000000" pitchFamily="2" charset="-78"/>
              </a:rPr>
              <a:t>نرخ بازده حسابداری بر مبنای </a:t>
            </a:r>
            <a:r>
              <a:rPr lang="fa-IR" sz="2800" b="1" dirty="0" smtClean="0">
                <a:effectLst>
                  <a:glow rad="228600">
                    <a:schemeClr val="accent1">
                      <a:satMod val="175000"/>
                      <a:alpha val="40000"/>
                    </a:schemeClr>
                  </a:glow>
                </a:effectLst>
                <a:cs typeface="B Nazanin" panose="00000400000000000000" pitchFamily="2" charset="-78"/>
              </a:rPr>
              <a:t>متوسط سرمایه گذاری: </a:t>
            </a:r>
            <a:endParaRPr lang="fa-IR" sz="2800" dirty="0">
              <a:effectLst>
                <a:glow rad="228600">
                  <a:schemeClr val="accent1">
                    <a:satMod val="175000"/>
                    <a:alpha val="40000"/>
                  </a:schemeClr>
                </a:glow>
              </a:effectLst>
              <a:cs typeface="B Nazanin" panose="00000400000000000000" pitchFamily="2" charset="-78"/>
            </a:endParaRPr>
          </a:p>
        </p:txBody>
      </p:sp>
      <mc:AlternateContent xmlns:mc="http://schemas.openxmlformats.org/markup-compatibility/2006" xmlns:a14="http://schemas.microsoft.com/office/drawing/2010/main">
        <mc:Choice Requires="a14">
          <p:sp>
            <p:nvSpPr>
              <p:cNvPr id="5" name="Rectangle 4"/>
              <p:cNvSpPr/>
              <p:nvPr/>
            </p:nvSpPr>
            <p:spPr>
              <a:xfrm>
                <a:off x="5377070" y="832404"/>
                <a:ext cx="6625595" cy="97417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f>
                        <m:fPr>
                          <m:ctrlPr>
                            <a:rPr lang="fa-IR" sz="2400" i="1" smtClean="0">
                              <a:latin typeface="Cambria Math"/>
                            </a:rPr>
                          </m:ctrlPr>
                        </m:fPr>
                        <m:num>
                          <m:r>
                            <m:rPr>
                              <m:nor/>
                            </m:rPr>
                            <a:rPr lang="fa-IR" sz="2400" i="0" smtClean="0">
                              <a:latin typeface="Cambria Math" panose="02040503050406030204" pitchFamily="18" charset="0"/>
                              <a:cs typeface="B Nazanin" panose="00000400000000000000" pitchFamily="2" charset="-78"/>
                            </a:rPr>
                            <m:t>افزایش در میانگین مورد انتظار سالانه در سود عملیاتی پس از مالیات</m:t>
                          </m:r>
                          <m:r>
                            <m:rPr>
                              <m:nor/>
                            </m:rPr>
                            <a:rPr lang="fa-IR" sz="2400">
                              <a:latin typeface="Cambria Math" panose="02040503050406030204" pitchFamily="18" charset="0"/>
                              <a:cs typeface="B Nazanin" panose="00000400000000000000" pitchFamily="2" charset="-78"/>
                            </a:rPr>
                            <m:t> </m:t>
                          </m:r>
                        </m:num>
                        <m:den>
                          <m:r>
                            <m:rPr>
                              <m:nor/>
                            </m:rPr>
                            <a:rPr lang="fa-IR" sz="2400" i="0" smtClean="0">
                              <a:latin typeface="Cambria Math" panose="02040503050406030204" pitchFamily="18" charset="0"/>
                              <a:cs typeface="B Nazanin" panose="00000400000000000000" pitchFamily="2" charset="-78"/>
                            </a:rPr>
                            <m:t>متوسط سرمایه گذاری</m:t>
                          </m:r>
                        </m:den>
                      </m:f>
                    </m:oMath>
                  </m:oMathPara>
                </a14:m>
                <a:endParaRPr lang="fa-IR" sz="2400" dirty="0">
                  <a:cs typeface="B Nazanin" panose="00000400000000000000" pitchFamily="2" charset="-78"/>
                </a:endParaRPr>
              </a:p>
            </p:txBody>
          </p:sp>
        </mc:Choice>
        <mc:Fallback xmlns="">
          <p:sp>
            <p:nvSpPr>
              <p:cNvPr id="5" name="Rectangle 4"/>
              <p:cNvSpPr>
                <a:spLocks noRot="1" noChangeAspect="1" noMove="1" noResize="1" noEditPoints="1" noAdjustHandles="1" noChangeArrowheads="1" noChangeShapeType="1" noTextEdit="1"/>
              </p:cNvSpPr>
              <p:nvPr/>
            </p:nvSpPr>
            <p:spPr>
              <a:xfrm>
                <a:off x="5377070" y="832404"/>
                <a:ext cx="6625595" cy="974177"/>
              </a:xfrm>
              <a:prstGeom prst="rect">
                <a:avLst/>
              </a:prstGeom>
              <a:blipFill>
                <a:blip r:embed="rId2"/>
                <a:stretch>
                  <a:fillRect/>
                </a:stretch>
              </a:blipFill>
            </p:spPr>
            <p:txBody>
              <a:bodyPr/>
              <a:lstStyle/>
              <a:p>
                <a:r>
                  <a:rPr lang="fa-IR">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4783038" y="2487284"/>
                <a:ext cx="7463903" cy="651076"/>
              </a:xfrm>
              <a:prstGeom prst="rect">
                <a:avLst/>
              </a:prstGeom>
              <a:noFill/>
            </p:spPr>
            <p:txBody>
              <a:bodyPr wrap="none" rtlCol="1">
                <a:spAutoFit/>
              </a:bodyPr>
              <a:lstStyle/>
              <a:p>
                <a:r>
                  <a:rPr lang="fa-IR" sz="2400" dirty="0" smtClean="0">
                    <a:cs typeface="B Nazanin" panose="00000400000000000000" pitchFamily="2" charset="-78"/>
                  </a:rPr>
                  <a:t>=هزینه استهلاک سالانه ماشین آلات</a:t>
                </a:r>
                <a14:m>
                  <m:oMath xmlns:m="http://schemas.openxmlformats.org/officeDocument/2006/math">
                    <m:f>
                      <m:fPr>
                        <m:ctrlPr>
                          <a:rPr lang="fa-IR" sz="2400" i="1" smtClean="0">
                            <a:latin typeface="Cambria Math"/>
                          </a:rPr>
                        </m:ctrlPr>
                      </m:fPr>
                      <m:num>
                        <m:r>
                          <m:rPr>
                            <m:nor/>
                          </m:rPr>
                          <a:rPr lang="fa-IR" sz="2400" b="0" i="0" smtClean="0">
                            <a:latin typeface="Cambria Math" panose="02040503050406030204" pitchFamily="18" charset="0"/>
                            <a:cs typeface="B Nazanin" panose="00000400000000000000" pitchFamily="2" charset="-78"/>
                          </a:rPr>
                          <m:t>11.000.000</m:t>
                        </m:r>
                        <m:r>
                          <m:rPr>
                            <m:nor/>
                          </m:rPr>
                          <a:rPr lang="fa-IR" sz="2400" b="0" i="0" smtClean="0">
                            <a:latin typeface="Cambria Math" panose="02040503050406030204" pitchFamily="18" charset="0"/>
                            <a:cs typeface="B Nazanin" panose="00000400000000000000" pitchFamily="2" charset="-78"/>
                          </a:rPr>
                          <m:t>−</m:t>
                        </m:r>
                        <m:r>
                          <m:rPr>
                            <m:nor/>
                          </m:rPr>
                          <a:rPr lang="fa-IR" sz="2400" b="0" i="0" smtClean="0">
                            <a:latin typeface="Cambria Math" panose="02040503050406030204" pitchFamily="18" charset="0"/>
                            <a:cs typeface="B Nazanin" panose="00000400000000000000" pitchFamily="2" charset="-78"/>
                          </a:rPr>
                          <m:t>3.000.000</m:t>
                        </m:r>
                      </m:num>
                      <m:den>
                        <m:r>
                          <m:rPr>
                            <m:nor/>
                          </m:rPr>
                          <a:rPr lang="fa-IR" sz="2400" b="0" i="0" smtClean="0">
                            <a:latin typeface="Cambria Math" panose="02040503050406030204" pitchFamily="18" charset="0"/>
                            <a:cs typeface="B Nazanin" panose="00000400000000000000" pitchFamily="2" charset="-78"/>
                          </a:rPr>
                          <m:t>8</m:t>
                        </m:r>
                      </m:den>
                    </m:f>
                  </m:oMath>
                </a14:m>
                <a:r>
                  <a:rPr lang="fa-IR" sz="2400" dirty="0" smtClean="0">
                    <a:cs typeface="B Nazanin" panose="00000400000000000000" pitchFamily="2" charset="-78"/>
                  </a:rPr>
                  <a:t>1.000.000=</a:t>
                </a:r>
                <a:endParaRPr lang="fa-IR" sz="2400" dirty="0">
                  <a:cs typeface="B Nazanin" panose="00000400000000000000" pitchFamily="2" charset="-78"/>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4783038" y="2487284"/>
                <a:ext cx="7463903" cy="651076"/>
              </a:xfrm>
              <a:prstGeom prst="rect">
                <a:avLst/>
              </a:prstGeom>
              <a:blipFill>
                <a:blip r:embed="rId3"/>
                <a:stretch>
                  <a:fillRect l="-1389" b="-15888"/>
                </a:stretch>
              </a:blipFill>
            </p:spPr>
            <p:txBody>
              <a:bodyPr/>
              <a:lstStyle/>
              <a:p>
                <a:r>
                  <a:rPr lang="fa-IR">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4819288" y="3138360"/>
                <a:ext cx="7183377" cy="461665"/>
              </a:xfrm>
              <a:prstGeom prst="rect">
                <a:avLst/>
              </a:prstGeom>
              <a:noFill/>
            </p:spPr>
            <p:txBody>
              <a:bodyPr wrap="none" rtlCol="1">
                <a:spAutoFit/>
              </a:bodyPr>
              <a:lstStyle/>
              <a:p>
                <a:r>
                  <a:rPr lang="fa-IR" sz="2400" dirty="0" smtClean="0">
                    <a:cs typeface="B Nazanin" panose="00000400000000000000" pitchFamily="2" charset="-78"/>
                  </a:rPr>
                  <a:t>(1.000.000</a:t>
                </a:r>
                <a:r>
                  <a:rPr lang="fa-IR" sz="2400" b="1" dirty="0" smtClean="0">
                    <a:cs typeface="B Nazanin" panose="00000400000000000000" pitchFamily="2" charset="-78"/>
                  </a:rPr>
                  <a:t>-</a:t>
                </a:r>
                <a:r>
                  <a:rPr lang="fa-IR" sz="2400" dirty="0" smtClean="0">
                    <a:cs typeface="B Nazanin" panose="00000400000000000000" pitchFamily="2" charset="-78"/>
                  </a:rPr>
                  <a:t>2.600.000)  =میانگین سود خالص سالانه</a:t>
                </a:r>
                <a14:m>
                  <m:oMath xmlns:m="http://schemas.openxmlformats.org/officeDocument/2006/math">
                    <m:r>
                      <a:rPr lang="fa-IR" sz="2400" i="1" smtClean="0">
                        <a:latin typeface="Cambria Math" panose="02040503050406030204" pitchFamily="18" charset="0"/>
                        <a:ea typeface="Cambria Math" panose="02040503050406030204" pitchFamily="18" charset="0"/>
                      </a:rPr>
                      <m:t>×</m:t>
                    </m:r>
                  </m:oMath>
                </a14:m>
                <a:r>
                  <a:rPr lang="fa-IR" sz="2400" b="1" dirty="0" smtClean="0">
                    <a:cs typeface="B Nazanin" panose="00000400000000000000" pitchFamily="2" charset="-78"/>
                  </a:rPr>
                  <a:t>1.200.000</a:t>
                </a:r>
                <a:r>
                  <a:rPr lang="fa-IR" sz="2400" dirty="0" smtClean="0">
                    <a:cs typeface="B Nazanin" panose="00000400000000000000" pitchFamily="2" charset="-78"/>
                  </a:rPr>
                  <a:t>=25%</a:t>
                </a:r>
                <a:endParaRPr lang="fa-IR" sz="2400" dirty="0">
                  <a:cs typeface="B Nazanin" panose="00000400000000000000" pitchFamily="2" charset="-78"/>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4819288" y="3138360"/>
                <a:ext cx="7183377" cy="461665"/>
              </a:xfrm>
              <a:prstGeom prst="rect">
                <a:avLst/>
              </a:prstGeom>
              <a:blipFill>
                <a:blip r:embed="rId4"/>
                <a:stretch>
                  <a:fillRect l="-1443" t="-6579" r="-849" b="-32895"/>
                </a:stretch>
              </a:blipFill>
            </p:spPr>
            <p:txBody>
              <a:bodyPr/>
              <a:lstStyle/>
              <a:p>
                <a:r>
                  <a:rPr lang="fa-IR">
                    <a:noFill/>
                  </a:rPr>
                  <a:t> </a:t>
                </a:r>
              </a:p>
            </p:txBody>
          </p:sp>
        </mc:Fallback>
      </mc:AlternateContent>
      <p:sp>
        <p:nvSpPr>
          <p:cNvPr id="8" name="TextBox 7"/>
          <p:cNvSpPr txBox="1"/>
          <p:nvPr/>
        </p:nvSpPr>
        <p:spPr>
          <a:xfrm>
            <a:off x="5005236" y="3908405"/>
            <a:ext cx="6811480" cy="461665"/>
          </a:xfrm>
          <a:prstGeom prst="rect">
            <a:avLst/>
          </a:prstGeom>
          <a:noFill/>
        </p:spPr>
        <p:txBody>
          <a:bodyPr wrap="none" rtlCol="1">
            <a:spAutoFit/>
          </a:bodyPr>
          <a:lstStyle/>
          <a:p>
            <a:r>
              <a:rPr lang="fa-IR" sz="2400" dirty="0" smtClean="0">
                <a:cs typeface="B Nazanin" panose="00000400000000000000" pitchFamily="2" charset="-78"/>
              </a:rPr>
              <a:t>11.000.000=1.000.000+10.000.000=بهای تمام شده ماشین آلات</a:t>
            </a:r>
            <a:endParaRPr lang="fa-IR" sz="2400" dirty="0">
              <a:cs typeface="B Nazanin" panose="00000400000000000000" pitchFamily="2" charset="-78"/>
            </a:endParaRPr>
          </a:p>
        </p:txBody>
      </p:sp>
      <p:sp>
        <p:nvSpPr>
          <p:cNvPr id="9" name="TextBox 8"/>
          <p:cNvSpPr txBox="1"/>
          <p:nvPr/>
        </p:nvSpPr>
        <p:spPr>
          <a:xfrm>
            <a:off x="5005236" y="4370070"/>
            <a:ext cx="6683240" cy="461665"/>
          </a:xfrm>
          <a:prstGeom prst="rect">
            <a:avLst/>
          </a:prstGeom>
          <a:noFill/>
        </p:spPr>
        <p:txBody>
          <a:bodyPr wrap="none" rtlCol="1">
            <a:spAutoFit/>
          </a:bodyPr>
          <a:lstStyle/>
          <a:p>
            <a:r>
              <a:rPr lang="fa-IR" sz="2400" dirty="0" smtClean="0">
                <a:cs typeface="B Nazanin" panose="00000400000000000000" pitchFamily="2" charset="-78"/>
              </a:rPr>
              <a:t>12.100.000=1.100.000+11.000.000=خالص سرمایه گذاری اولیه</a:t>
            </a:r>
            <a:endParaRPr lang="fa-IR" sz="2400" dirty="0">
              <a:cs typeface="B Nazanin" panose="00000400000000000000" pitchFamily="2" charset="-78"/>
            </a:endParaRPr>
          </a:p>
        </p:txBody>
      </p:sp>
      <mc:AlternateContent xmlns:mc="http://schemas.openxmlformats.org/markup-compatibility/2006" xmlns:a14="http://schemas.microsoft.com/office/drawing/2010/main">
        <mc:Choice Requires="a14">
          <p:sp>
            <p:nvSpPr>
              <p:cNvPr id="10" name="TextBox 9"/>
              <p:cNvSpPr txBox="1"/>
              <p:nvPr/>
            </p:nvSpPr>
            <p:spPr>
              <a:xfrm>
                <a:off x="3009909" y="5910161"/>
                <a:ext cx="8078800" cy="688843"/>
              </a:xfrm>
              <a:prstGeom prst="rect">
                <a:avLst/>
              </a:prstGeom>
              <a:noFill/>
            </p:spPr>
            <p:txBody>
              <a:bodyPr wrap="square" rtlCol="1">
                <a:spAutoFit/>
              </a:bodyPr>
              <a:lstStyle/>
              <a:p>
                <a:r>
                  <a:rPr lang="fa-IR" sz="2400" b="1" dirty="0" smtClean="0">
                    <a:cs typeface="B Nazanin" panose="00000400000000000000" pitchFamily="2" charset="-78"/>
                  </a:rPr>
                  <a:t> = نرخ </a:t>
                </a:r>
                <a:r>
                  <a:rPr lang="fa-IR" sz="2400" b="1" dirty="0">
                    <a:cs typeface="B Nazanin" panose="00000400000000000000" pitchFamily="2" charset="-78"/>
                  </a:rPr>
                  <a:t>بازده حسابداری بر </a:t>
                </a:r>
                <a:r>
                  <a:rPr lang="fa-IR" sz="2400" b="1" dirty="0" smtClean="0">
                    <a:cs typeface="B Nazanin" panose="00000400000000000000" pitchFamily="2" charset="-78"/>
                  </a:rPr>
                  <a:t>مبنای متوسط </a:t>
                </a:r>
                <a:r>
                  <a:rPr lang="fa-IR" sz="2400" b="1" dirty="0">
                    <a:cs typeface="B Nazanin" panose="00000400000000000000" pitchFamily="2" charset="-78"/>
                  </a:rPr>
                  <a:t>سرمایه گذاری </a:t>
                </a:r>
                <a14:m>
                  <m:oMath xmlns:m="http://schemas.openxmlformats.org/officeDocument/2006/math">
                    <m:f>
                      <m:fPr>
                        <m:ctrlPr>
                          <a:rPr lang="fa-IR" sz="2400" b="1" i="1" smtClean="0">
                            <a:latin typeface="Cambria Math"/>
                          </a:rPr>
                        </m:ctrlPr>
                      </m:fPr>
                      <m:num>
                        <m:r>
                          <m:rPr>
                            <m:nor/>
                          </m:rPr>
                          <a:rPr lang="fa-IR" sz="2400" b="1" i="0" smtClean="0">
                            <a:latin typeface="Cambria Math" panose="02040503050406030204" pitchFamily="18" charset="0"/>
                            <a:cs typeface="B Nazanin" panose="00000400000000000000" pitchFamily="2" charset="-78"/>
                          </a:rPr>
                          <m:t>1.200.000</m:t>
                        </m:r>
                      </m:num>
                      <m:den>
                        <m:r>
                          <m:rPr>
                            <m:nor/>
                          </m:rPr>
                          <a:rPr lang="fa-IR" sz="2400" b="1" i="0" smtClean="0">
                            <a:latin typeface="Cambria Math" panose="02040503050406030204" pitchFamily="18" charset="0"/>
                            <a:cs typeface="B Nazanin" panose="00000400000000000000" pitchFamily="2" charset="-78"/>
                          </a:rPr>
                          <m:t>8.100.000</m:t>
                        </m:r>
                      </m:den>
                    </m:f>
                  </m:oMath>
                </a14:m>
                <a:r>
                  <a:rPr lang="fa-IR" sz="2400" b="1" dirty="0" smtClean="0">
                    <a:cs typeface="B Nazanin" panose="00000400000000000000" pitchFamily="2" charset="-78"/>
                  </a:rPr>
                  <a:t>14/8%=</a:t>
                </a:r>
                <a:endParaRPr lang="fa-IR" sz="2400" b="1" dirty="0">
                  <a:cs typeface="B Nazanin" panose="00000400000000000000" pitchFamily="2" charset="-78"/>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3009909" y="5910161"/>
                <a:ext cx="8078800" cy="688843"/>
              </a:xfrm>
              <a:prstGeom prst="rect">
                <a:avLst/>
              </a:prstGeom>
              <a:blipFill>
                <a:blip r:embed="rId5"/>
                <a:stretch>
                  <a:fillRect l="-1283" b="-11504"/>
                </a:stretch>
              </a:blipFill>
            </p:spPr>
            <p:txBody>
              <a:bodyPr/>
              <a:lstStyle/>
              <a:p>
                <a:r>
                  <a:rPr lang="fa-IR">
                    <a:noFill/>
                  </a:rPr>
                  <a:t> </a:t>
                </a:r>
              </a:p>
            </p:txBody>
          </p:sp>
        </mc:Fallback>
      </mc:AlternateContent>
      <mc:AlternateContent xmlns:mc="http://schemas.openxmlformats.org/markup-compatibility/2006" xmlns:a14="http://schemas.microsoft.com/office/drawing/2010/main">
        <mc:Choice Requires="a14">
          <p:sp>
            <p:nvSpPr>
              <p:cNvPr id="3" name="TextBox 2"/>
              <p:cNvSpPr txBox="1"/>
              <p:nvPr/>
            </p:nvSpPr>
            <p:spPr>
              <a:xfrm>
                <a:off x="2440847" y="5140116"/>
                <a:ext cx="8948412" cy="662617"/>
              </a:xfrm>
              <a:prstGeom prst="rect">
                <a:avLst/>
              </a:prstGeom>
              <a:noFill/>
            </p:spPr>
            <p:txBody>
              <a:bodyPr wrap="none" lIns="0" tIns="0" rIns="0" bIns="0" rtlCol="1">
                <a:spAutoFit/>
              </a:bodyPr>
              <a:lstStyle/>
              <a:p>
                <a:pPr/>
                <a14:m>
                  <m:oMathPara xmlns:m="http://schemas.openxmlformats.org/officeDocument/2006/math">
                    <m:oMathParaPr>
                      <m:jc m:val="centerGroup"/>
                    </m:oMathParaPr>
                    <m:oMath xmlns:m="http://schemas.openxmlformats.org/officeDocument/2006/math">
                      <m:r>
                        <m:rPr>
                          <m:nor/>
                        </m:rPr>
                        <a:rPr lang="fa-IR" sz="2400" i="0" smtClean="0">
                          <a:latin typeface="Cambria Math" panose="02040503050406030204" pitchFamily="18" charset="0"/>
                          <a:cs typeface="B Nazanin" panose="00000400000000000000" pitchFamily="2" charset="-78"/>
                        </a:rPr>
                        <m:t>متوسط</m:t>
                      </m:r>
                      <m:r>
                        <m:rPr>
                          <m:nor/>
                        </m:rPr>
                        <a:rPr lang="fa-IR" sz="2400" b="0" i="0" smtClean="0">
                          <a:latin typeface="Cambria Math" panose="02040503050406030204" pitchFamily="18" charset="0"/>
                          <a:cs typeface="B Nazanin" panose="00000400000000000000" pitchFamily="2" charset="-78"/>
                        </a:rPr>
                        <m:t> سرمایه گذاری طی 8 سال</m:t>
                      </m:r>
                      <m:r>
                        <a:rPr lang="fa-IR" sz="2400" b="0" i="1" smtClean="0">
                          <a:latin typeface="Cambria Math" panose="02040503050406030204" pitchFamily="18" charset="0"/>
                        </a:rPr>
                        <m:t>=</m:t>
                      </m:r>
                      <m:f>
                        <m:fPr>
                          <m:ctrlPr>
                            <a:rPr lang="fa-IR" sz="2400" b="0" i="1" smtClean="0">
                              <a:latin typeface="Cambria Math"/>
                            </a:rPr>
                          </m:ctrlPr>
                        </m:fPr>
                        <m:num>
                          <m:r>
                            <m:rPr>
                              <m:nor/>
                            </m:rPr>
                            <a:rPr lang="fa-IR" sz="2400" b="0" i="0" smtClean="0">
                              <a:latin typeface="Cambria Math" panose="02040503050406030204" pitchFamily="18" charset="0"/>
                              <a:cs typeface="B Nazanin" panose="00000400000000000000" pitchFamily="2" charset="-78"/>
                            </a:rPr>
                            <m:t>12</m:t>
                          </m:r>
                          <m:r>
                            <m:rPr>
                              <m:nor/>
                            </m:rPr>
                            <a:rPr lang="fa-IR" sz="2400" b="0" i="0" smtClean="0">
                              <a:latin typeface="Cambria Math" panose="02040503050406030204" pitchFamily="18" charset="0"/>
                              <a:cs typeface="B Nazanin" panose="00000400000000000000" pitchFamily="2" charset="-78"/>
                            </a:rPr>
                            <m:t>.</m:t>
                          </m:r>
                          <m:r>
                            <m:rPr>
                              <m:nor/>
                            </m:rPr>
                            <a:rPr lang="fa-IR" sz="2400" b="0" i="0" smtClean="0">
                              <a:latin typeface="Cambria Math" panose="02040503050406030204" pitchFamily="18" charset="0"/>
                              <a:cs typeface="B Nazanin" panose="00000400000000000000" pitchFamily="2" charset="-78"/>
                            </a:rPr>
                            <m:t>100</m:t>
                          </m:r>
                          <m:r>
                            <m:rPr>
                              <m:nor/>
                            </m:rPr>
                            <a:rPr lang="fa-IR" sz="2400" b="0" i="0" smtClean="0">
                              <a:latin typeface="Cambria Math" panose="02040503050406030204" pitchFamily="18" charset="0"/>
                              <a:cs typeface="B Nazanin" panose="00000400000000000000" pitchFamily="2" charset="-78"/>
                            </a:rPr>
                            <m:t>.</m:t>
                          </m:r>
                          <m:r>
                            <m:rPr>
                              <m:nor/>
                            </m:rPr>
                            <a:rPr lang="fa-IR" sz="2400" b="0" i="0" smtClean="0">
                              <a:latin typeface="Cambria Math" panose="02040503050406030204" pitchFamily="18" charset="0"/>
                              <a:cs typeface="B Nazanin" panose="00000400000000000000" pitchFamily="2" charset="-78"/>
                            </a:rPr>
                            <m:t>000</m:t>
                          </m:r>
                          <m:r>
                            <m:rPr>
                              <m:nor/>
                            </m:rPr>
                            <a:rPr lang="fa-IR" sz="2400" b="0" i="0" smtClean="0">
                              <a:latin typeface="Cambria Math" panose="02040503050406030204" pitchFamily="18" charset="0"/>
                              <a:cs typeface="B Nazanin" panose="00000400000000000000" pitchFamily="2" charset="-78"/>
                            </a:rPr>
                            <m:t>+</m:t>
                          </m:r>
                          <m:r>
                            <m:rPr>
                              <m:nor/>
                            </m:rPr>
                            <a:rPr lang="fa-IR" sz="2400" b="0" i="0" smtClean="0">
                              <a:latin typeface="Cambria Math" panose="02040503050406030204" pitchFamily="18" charset="0"/>
                              <a:cs typeface="B Nazanin" panose="00000400000000000000" pitchFamily="2" charset="-78"/>
                            </a:rPr>
                            <m:t>3</m:t>
                          </m:r>
                          <m:r>
                            <m:rPr>
                              <m:nor/>
                            </m:rPr>
                            <a:rPr lang="fa-IR" sz="2400" b="0" i="0" smtClean="0">
                              <a:latin typeface="Cambria Math" panose="02040503050406030204" pitchFamily="18" charset="0"/>
                              <a:cs typeface="B Nazanin" panose="00000400000000000000" pitchFamily="2" charset="-78"/>
                            </a:rPr>
                            <m:t>.</m:t>
                          </m:r>
                          <m:r>
                            <m:rPr>
                              <m:nor/>
                            </m:rPr>
                            <a:rPr lang="fa-IR" sz="2400" b="0" i="0" smtClean="0">
                              <a:latin typeface="Cambria Math" panose="02040503050406030204" pitchFamily="18" charset="0"/>
                              <a:cs typeface="B Nazanin" panose="00000400000000000000" pitchFamily="2" charset="-78"/>
                            </a:rPr>
                            <m:t>000</m:t>
                          </m:r>
                          <m:r>
                            <m:rPr>
                              <m:nor/>
                            </m:rPr>
                            <a:rPr lang="fa-IR" sz="2400" b="0" i="0" smtClean="0">
                              <a:latin typeface="Cambria Math" panose="02040503050406030204" pitchFamily="18" charset="0"/>
                              <a:cs typeface="B Nazanin" panose="00000400000000000000" pitchFamily="2" charset="-78"/>
                            </a:rPr>
                            <m:t>.</m:t>
                          </m:r>
                          <m:r>
                            <m:rPr>
                              <m:nor/>
                            </m:rPr>
                            <a:rPr lang="fa-IR" sz="2400" b="0" i="0" smtClean="0">
                              <a:latin typeface="Cambria Math" panose="02040503050406030204" pitchFamily="18" charset="0"/>
                              <a:cs typeface="B Nazanin" panose="00000400000000000000" pitchFamily="2" charset="-78"/>
                            </a:rPr>
                            <m:t>000</m:t>
                          </m:r>
                          <m:r>
                            <m:rPr>
                              <m:nor/>
                            </m:rPr>
                            <a:rPr lang="fa-IR" sz="2400" b="0" i="0" smtClean="0">
                              <a:latin typeface="Cambria Math" panose="02040503050406030204" pitchFamily="18" charset="0"/>
                              <a:cs typeface="B Nazanin" panose="00000400000000000000" pitchFamily="2" charset="-78"/>
                            </a:rPr>
                            <m:t>+</m:t>
                          </m:r>
                          <m:r>
                            <m:rPr>
                              <m:nor/>
                            </m:rPr>
                            <a:rPr lang="fa-IR" sz="2400" b="0" i="0" smtClean="0">
                              <a:latin typeface="Cambria Math" panose="02040503050406030204" pitchFamily="18" charset="0"/>
                              <a:cs typeface="B Nazanin" panose="00000400000000000000" pitchFamily="2" charset="-78"/>
                            </a:rPr>
                            <m:t>1</m:t>
                          </m:r>
                          <m:r>
                            <m:rPr>
                              <m:nor/>
                            </m:rPr>
                            <a:rPr lang="fa-IR" sz="2400" b="0" i="0" smtClean="0">
                              <a:latin typeface="Cambria Math" panose="02040503050406030204" pitchFamily="18" charset="0"/>
                              <a:cs typeface="B Nazanin" panose="00000400000000000000" pitchFamily="2" charset="-78"/>
                            </a:rPr>
                            <m:t>.</m:t>
                          </m:r>
                          <m:r>
                            <m:rPr>
                              <m:nor/>
                            </m:rPr>
                            <a:rPr lang="fa-IR" sz="2400" b="0" i="0" smtClean="0">
                              <a:latin typeface="Cambria Math" panose="02040503050406030204" pitchFamily="18" charset="0"/>
                              <a:cs typeface="B Nazanin" panose="00000400000000000000" pitchFamily="2" charset="-78"/>
                            </a:rPr>
                            <m:t>100</m:t>
                          </m:r>
                          <m:r>
                            <m:rPr>
                              <m:nor/>
                            </m:rPr>
                            <a:rPr lang="fa-IR" sz="2400" b="0" i="0" smtClean="0">
                              <a:latin typeface="Cambria Math" panose="02040503050406030204" pitchFamily="18" charset="0"/>
                              <a:cs typeface="B Nazanin" panose="00000400000000000000" pitchFamily="2" charset="-78"/>
                            </a:rPr>
                            <m:t>.</m:t>
                          </m:r>
                          <m:r>
                            <m:rPr>
                              <m:nor/>
                            </m:rPr>
                            <a:rPr lang="fa-IR" sz="2400" b="0" i="0" smtClean="0">
                              <a:latin typeface="Cambria Math" panose="02040503050406030204" pitchFamily="18" charset="0"/>
                              <a:cs typeface="B Nazanin" panose="00000400000000000000" pitchFamily="2" charset="-78"/>
                            </a:rPr>
                            <m:t>000</m:t>
                          </m:r>
                        </m:num>
                        <m:den>
                          <m:r>
                            <m:rPr>
                              <m:nor/>
                            </m:rPr>
                            <a:rPr lang="fa-IR" sz="2400" b="0" i="0" smtClean="0">
                              <a:latin typeface="Cambria Math" panose="02040503050406030204" pitchFamily="18" charset="0"/>
                              <a:cs typeface="B Nazanin" panose="00000400000000000000" pitchFamily="2" charset="-78"/>
                            </a:rPr>
                            <m:t>2</m:t>
                          </m:r>
                        </m:den>
                      </m:f>
                      <m:r>
                        <a:rPr lang="fa-IR" sz="2400" b="0" i="1" smtClean="0">
                          <a:latin typeface="Cambria Math" panose="02040503050406030204" pitchFamily="18" charset="0"/>
                        </a:rPr>
                        <m:t>=</m:t>
                      </m:r>
                      <m:r>
                        <m:rPr>
                          <m:nor/>
                        </m:rPr>
                        <a:rPr lang="fa-IR" sz="2400" b="1" i="0" smtClean="0">
                          <a:latin typeface="Cambria Math" panose="02040503050406030204" pitchFamily="18" charset="0"/>
                          <a:cs typeface="B Nazanin" panose="00000400000000000000" pitchFamily="2" charset="-78"/>
                        </a:rPr>
                        <m:t>8</m:t>
                      </m:r>
                      <m:r>
                        <m:rPr>
                          <m:nor/>
                        </m:rPr>
                        <a:rPr lang="fa-IR" sz="2400" b="1" i="0" smtClean="0">
                          <a:latin typeface="Cambria Math" panose="02040503050406030204" pitchFamily="18" charset="0"/>
                          <a:cs typeface="B Nazanin" panose="00000400000000000000" pitchFamily="2" charset="-78"/>
                        </a:rPr>
                        <m:t>.</m:t>
                      </m:r>
                      <m:r>
                        <m:rPr>
                          <m:nor/>
                        </m:rPr>
                        <a:rPr lang="fa-IR" sz="2400" b="1" i="0" smtClean="0">
                          <a:latin typeface="Cambria Math" panose="02040503050406030204" pitchFamily="18" charset="0"/>
                          <a:cs typeface="B Nazanin" panose="00000400000000000000" pitchFamily="2" charset="-78"/>
                        </a:rPr>
                        <m:t>100</m:t>
                      </m:r>
                      <m:r>
                        <m:rPr>
                          <m:nor/>
                        </m:rPr>
                        <a:rPr lang="fa-IR" sz="2400" b="1" i="0" smtClean="0">
                          <a:latin typeface="Cambria Math" panose="02040503050406030204" pitchFamily="18" charset="0"/>
                          <a:cs typeface="B Nazanin" panose="00000400000000000000" pitchFamily="2" charset="-78"/>
                        </a:rPr>
                        <m:t>.</m:t>
                      </m:r>
                      <m:r>
                        <m:rPr>
                          <m:nor/>
                        </m:rPr>
                        <a:rPr lang="fa-IR" sz="2400" b="1" i="0" smtClean="0">
                          <a:latin typeface="Cambria Math" panose="02040503050406030204" pitchFamily="18" charset="0"/>
                          <a:cs typeface="B Nazanin" panose="00000400000000000000" pitchFamily="2" charset="-78"/>
                        </a:rPr>
                        <m:t>000</m:t>
                      </m:r>
                    </m:oMath>
                  </m:oMathPara>
                </a14:m>
                <a:endParaRPr lang="fa-IR" sz="2400" b="1" dirty="0">
                  <a:cs typeface="B Nazanin" panose="00000400000000000000" pitchFamily="2" charset="-78"/>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2440847" y="5140116"/>
                <a:ext cx="8948412" cy="662617"/>
              </a:xfrm>
              <a:prstGeom prst="rect">
                <a:avLst/>
              </a:prstGeom>
              <a:blipFill>
                <a:blip r:embed="rId6"/>
                <a:stretch>
                  <a:fillRect/>
                </a:stretch>
              </a:blipFill>
            </p:spPr>
            <p:txBody>
              <a:bodyPr/>
              <a:lstStyle/>
              <a:p>
                <a:r>
                  <a:rPr lang="fa-IR">
                    <a:noFill/>
                  </a:rPr>
                  <a:t> </a:t>
                </a:r>
              </a:p>
            </p:txBody>
          </p:sp>
        </mc:Fallback>
      </mc:AlternateContent>
    </p:spTree>
    <p:extLst>
      <p:ext uri="{BB962C8B-B14F-4D97-AF65-F5344CB8AC3E}">
        <p14:creationId xmlns:p14="http://schemas.microsoft.com/office/powerpoint/2010/main" val="246986680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fade">
                                      <p:cBhvr>
                                        <p:cTn id="37" dur="500"/>
                                        <p:tgtEl>
                                          <p:spTgt spid="3"/>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flipH="1">
            <a:off x="4530435" y="221673"/>
            <a:ext cx="7342907" cy="646331"/>
          </a:xfrm>
          <a:prstGeom prst="rect">
            <a:avLst/>
          </a:prstGeom>
          <a:noFill/>
        </p:spPr>
        <p:txBody>
          <a:bodyPr wrap="square" rtlCol="1">
            <a:spAutoFit/>
          </a:bodyPr>
          <a:lstStyle/>
          <a:p>
            <a:pPr algn="r"/>
            <a:r>
              <a:rPr lang="en-US" sz="3600" b="1" dirty="0" smtClean="0">
                <a:effectLst>
                  <a:glow rad="228600">
                    <a:schemeClr val="accent1">
                      <a:satMod val="175000"/>
                      <a:alpha val="40000"/>
                    </a:schemeClr>
                  </a:glow>
                </a:effectLst>
                <a:cs typeface="B Nazanin" panose="00000400000000000000" pitchFamily="2" charset="-78"/>
              </a:rPr>
              <a:t>(NPV)</a:t>
            </a:r>
            <a:r>
              <a:rPr lang="fa-IR" sz="3600" b="1" dirty="0" smtClean="0">
                <a:effectLst>
                  <a:glow rad="228600">
                    <a:schemeClr val="accent1">
                      <a:satMod val="175000"/>
                      <a:alpha val="40000"/>
                    </a:schemeClr>
                  </a:glow>
                </a:effectLst>
                <a:cs typeface="B Nazanin" panose="00000400000000000000" pitchFamily="2" charset="-78"/>
              </a:rPr>
              <a:t>روش ارزش فعلی خالص </a:t>
            </a:r>
            <a:endParaRPr lang="fa-IR" sz="3600" b="1" dirty="0">
              <a:effectLst>
                <a:glow rad="228600">
                  <a:schemeClr val="accent1">
                    <a:satMod val="175000"/>
                    <a:alpha val="40000"/>
                  </a:schemeClr>
                </a:glow>
              </a:effectLst>
              <a:cs typeface="B Nazanin" panose="00000400000000000000" pitchFamily="2" charset="-78"/>
            </a:endParaRPr>
          </a:p>
        </p:txBody>
      </p:sp>
      <p:sp>
        <p:nvSpPr>
          <p:cNvPr id="3" name="TextBox 2"/>
          <p:cNvSpPr txBox="1"/>
          <p:nvPr/>
        </p:nvSpPr>
        <p:spPr>
          <a:xfrm>
            <a:off x="1130022" y="4985697"/>
            <a:ext cx="11061978" cy="584775"/>
          </a:xfrm>
          <a:prstGeom prst="rect">
            <a:avLst/>
          </a:prstGeom>
          <a:noFill/>
        </p:spPr>
        <p:txBody>
          <a:bodyPr wrap="square" rtlCol="1">
            <a:spAutoFit/>
          </a:bodyPr>
          <a:lstStyle/>
          <a:p>
            <a:r>
              <a:rPr lang="fa-IR" sz="3200" dirty="0" smtClean="0">
                <a:cs typeface="B Nazanin" panose="00000400000000000000" pitchFamily="2" charset="-78"/>
              </a:rPr>
              <a:t> ارزش فعلی خالص سرمایه گذاری – ارزش فعلی وجوه نقد دریافتنی= ارزش فعلی خالص</a:t>
            </a:r>
            <a:endParaRPr lang="fa-IR" sz="3200" dirty="0">
              <a:cs typeface="B Nazanin" panose="00000400000000000000" pitchFamily="2" charset="-78"/>
            </a:endParaRPr>
          </a:p>
        </p:txBody>
      </p:sp>
      <p:sp>
        <p:nvSpPr>
          <p:cNvPr id="4" name="TextBox 3"/>
          <p:cNvSpPr txBox="1"/>
          <p:nvPr/>
        </p:nvSpPr>
        <p:spPr>
          <a:xfrm>
            <a:off x="1551708" y="1313204"/>
            <a:ext cx="10321634" cy="3046988"/>
          </a:xfrm>
          <a:prstGeom prst="rect">
            <a:avLst/>
          </a:prstGeom>
          <a:noFill/>
        </p:spPr>
        <p:txBody>
          <a:bodyPr wrap="square" rtlCol="1">
            <a:spAutoFit/>
          </a:bodyPr>
          <a:lstStyle/>
          <a:p>
            <a:pPr marL="457200" indent="-457200" algn="r" rtl="1">
              <a:buFont typeface="Wingdings" panose="05000000000000000000" pitchFamily="2" charset="2"/>
              <a:buChar char="q"/>
            </a:pPr>
            <a:r>
              <a:rPr lang="fa-IR" altLang="fa-IR" sz="3200" dirty="0">
                <a:ea typeface="Majalla UI"/>
                <a:cs typeface="B Nazanin" panose="00000400000000000000" pitchFamily="2" charset="-78"/>
              </a:rPr>
              <a:t>در اين روش كليه وجوه نقد دريافتي و پرداختي با يك نرخ بازده قابل قبول تنزيل مي گردد .</a:t>
            </a:r>
          </a:p>
          <a:p>
            <a:pPr marL="457200" indent="-457200" algn="r" rtl="1">
              <a:buFont typeface="Wingdings" panose="05000000000000000000" pitchFamily="2" charset="2"/>
              <a:buChar char="q"/>
            </a:pPr>
            <a:r>
              <a:rPr lang="fa-IR" altLang="fa-IR" sz="3200" dirty="0">
                <a:ea typeface="Majalla UI"/>
                <a:cs typeface="B Nazanin" panose="00000400000000000000" pitchFamily="2" charset="-78"/>
              </a:rPr>
              <a:t>اگر ارزش فعلي وجوه نقد دريافتي بيش ارزش وجوه نقد پرداختي باشد ،پروژه تحت بررسي قابل قبول خواهد بود .</a:t>
            </a:r>
          </a:p>
          <a:p>
            <a:pPr marL="457200" indent="-457200" algn="r" rtl="1">
              <a:buFont typeface="Wingdings" panose="05000000000000000000" pitchFamily="2" charset="2"/>
              <a:buChar char="q"/>
            </a:pPr>
            <a:r>
              <a:rPr lang="fa-IR" altLang="fa-IR" sz="3200" dirty="0">
                <a:ea typeface="Majalla UI"/>
                <a:cs typeface="B Nazanin" panose="00000400000000000000" pitchFamily="2" charset="-78"/>
              </a:rPr>
              <a:t>در اين بررسي ، نرخ بازده قابل قبول كه معمولا مساوي هزينه تامين مالي است ، توسط مديريت انتخاب مي شود .</a:t>
            </a:r>
            <a:endParaRPr lang="en-US" altLang="fa-IR" sz="3200" dirty="0">
              <a:cs typeface="B Nazanin" panose="00000400000000000000" pitchFamily="2" charset="-78"/>
            </a:endParaRPr>
          </a:p>
        </p:txBody>
      </p:sp>
    </p:spTree>
    <p:extLst>
      <p:ext uri="{BB962C8B-B14F-4D97-AF65-F5344CB8AC3E}">
        <p14:creationId xmlns:p14="http://schemas.microsoft.com/office/powerpoint/2010/main" val="48826560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flipH="1">
            <a:off x="4497371" y="118642"/>
            <a:ext cx="7342907" cy="646331"/>
          </a:xfrm>
          <a:prstGeom prst="rect">
            <a:avLst/>
          </a:prstGeom>
          <a:noFill/>
        </p:spPr>
        <p:txBody>
          <a:bodyPr wrap="square" rtlCol="1">
            <a:spAutoFit/>
          </a:bodyPr>
          <a:lstStyle/>
          <a:p>
            <a:pPr algn="r"/>
            <a:r>
              <a:rPr lang="en-US" sz="3600" b="1" dirty="0" smtClean="0">
                <a:effectLst>
                  <a:glow rad="228600">
                    <a:schemeClr val="accent1">
                      <a:satMod val="175000"/>
                      <a:alpha val="40000"/>
                    </a:schemeClr>
                  </a:glow>
                </a:effectLst>
                <a:cs typeface="B Nazanin" panose="00000400000000000000" pitchFamily="2" charset="-78"/>
              </a:rPr>
              <a:t>(NPV</a:t>
            </a:r>
            <a:r>
              <a:rPr lang="fa-IR" sz="3600" b="1" dirty="0" smtClean="0">
                <a:effectLst>
                  <a:glow rad="228600">
                    <a:schemeClr val="accent1">
                      <a:satMod val="175000"/>
                      <a:alpha val="40000"/>
                    </a:schemeClr>
                  </a:glow>
                </a:effectLst>
                <a:cs typeface="B Nazanin" panose="00000400000000000000" pitchFamily="2" charset="-78"/>
              </a:rPr>
              <a:t>روش ارزش فعلی خالص (</a:t>
            </a:r>
            <a:endParaRPr lang="fa-IR" sz="3600" b="1" dirty="0">
              <a:effectLst>
                <a:glow rad="228600">
                  <a:schemeClr val="accent1">
                    <a:satMod val="175000"/>
                    <a:alpha val="40000"/>
                  </a:schemeClr>
                </a:glow>
              </a:effectLst>
              <a:cs typeface="B Nazanin" panose="00000400000000000000" pitchFamily="2" charset="-78"/>
            </a:endParaRPr>
          </a:p>
        </p:txBody>
      </p:sp>
      <p:sp>
        <p:nvSpPr>
          <p:cNvPr id="5" name="TextBox 4"/>
          <p:cNvSpPr txBox="1"/>
          <p:nvPr/>
        </p:nvSpPr>
        <p:spPr>
          <a:xfrm>
            <a:off x="1313644" y="2215167"/>
            <a:ext cx="10559697" cy="4524315"/>
          </a:xfrm>
          <a:prstGeom prst="rect">
            <a:avLst/>
          </a:prstGeom>
          <a:noFill/>
        </p:spPr>
        <p:txBody>
          <a:bodyPr wrap="square" rtlCol="1">
            <a:spAutoFit/>
          </a:bodyPr>
          <a:lstStyle/>
          <a:p>
            <a:pPr marL="457200" indent="-457200" algn="r" rtl="1">
              <a:buFont typeface="Wingdings" panose="05000000000000000000" pitchFamily="2" charset="2"/>
              <a:buChar char="q"/>
            </a:pPr>
            <a:r>
              <a:rPr lang="fa-IR" sz="3200" b="1" dirty="0" smtClean="0">
                <a:cs typeface="B Nazanin" panose="00000400000000000000" pitchFamily="2" charset="-78"/>
              </a:rPr>
              <a:t>مزایا:</a:t>
            </a:r>
          </a:p>
          <a:p>
            <a:pPr marL="457200" indent="-457200" algn="r" rtl="1">
              <a:buFont typeface="Arial" panose="020B0604020202020204" pitchFamily="34" charset="0"/>
              <a:buChar char="•"/>
            </a:pPr>
            <a:r>
              <a:rPr lang="fa-IR" sz="3200" dirty="0" smtClean="0">
                <a:cs typeface="B Nazanin" panose="00000400000000000000" pitchFamily="2" charset="-78"/>
              </a:rPr>
              <a:t>در نظر گرفتن ارزش زمانی پول و زمانبندی گردش وجوه نقد در طول عمر پروژه</a:t>
            </a:r>
          </a:p>
          <a:p>
            <a:pPr marL="457200" indent="-457200" algn="r" rtl="1">
              <a:buFont typeface="Arial" panose="020B0604020202020204" pitchFamily="34" charset="0"/>
              <a:buChar char="•"/>
            </a:pPr>
            <a:r>
              <a:rPr lang="fa-IR" sz="3200" dirty="0" smtClean="0">
                <a:cs typeface="B Nazanin" panose="00000400000000000000" pitchFamily="2" charset="-78"/>
              </a:rPr>
              <a:t>مد نظر قرار دادن سودآوری پروژه در تمام طول عمر آن</a:t>
            </a:r>
          </a:p>
          <a:p>
            <a:pPr marL="457200" indent="-457200" algn="r" rtl="1">
              <a:buFont typeface="Wingdings" panose="05000000000000000000" pitchFamily="2" charset="2"/>
              <a:buChar char="q"/>
            </a:pPr>
            <a:r>
              <a:rPr lang="fa-IR" sz="3200" b="1" dirty="0" smtClean="0">
                <a:cs typeface="B Nazanin" panose="00000400000000000000" pitchFamily="2" charset="-78"/>
              </a:rPr>
              <a:t>معایب:</a:t>
            </a:r>
          </a:p>
          <a:p>
            <a:pPr marL="457200" indent="-457200" algn="r" rtl="1">
              <a:buFont typeface="Arial" panose="020B0604020202020204" pitchFamily="34" charset="0"/>
              <a:buChar char="•"/>
            </a:pPr>
            <a:r>
              <a:rPr lang="fa-IR" sz="3200" dirty="0" smtClean="0">
                <a:cs typeface="B Nazanin" panose="00000400000000000000" pitchFamily="2" charset="-78"/>
              </a:rPr>
              <a:t>چنانچه پروژه های سرمایه گذاری در مقایسه مبالغ سرمایه گذاری اولیه تفاوتی داشته باشند، پروژه ای که بر اساس این روش سودآور تر است الزاما پروژه بهتر نیست، چرا که تفاوت مبالغ سرمایه گذاری اولیه در نظر گرفته نشده است.</a:t>
            </a:r>
          </a:p>
          <a:p>
            <a:pPr marL="457200" indent="-457200" algn="r" rtl="1">
              <a:buFont typeface="Arial" panose="020B0604020202020204" pitchFamily="34" charset="0"/>
              <a:buChar char="•"/>
            </a:pPr>
            <a:r>
              <a:rPr lang="fa-IR" sz="3200" dirty="0" smtClean="0">
                <a:cs typeface="B Nazanin" panose="00000400000000000000" pitchFamily="2" charset="-78"/>
              </a:rPr>
              <a:t>هنگام برخورد با پروژه های مختلف که دارای عمر اقتصادی متفاوت می باشند، حاصل می تواند گمراه کننده باشد.</a:t>
            </a:r>
          </a:p>
        </p:txBody>
      </p:sp>
      <p:grpSp>
        <p:nvGrpSpPr>
          <p:cNvPr id="6" name="Group 5"/>
          <p:cNvGrpSpPr/>
          <p:nvPr/>
        </p:nvGrpSpPr>
        <p:grpSpPr>
          <a:xfrm>
            <a:off x="7349078" y="1262129"/>
            <a:ext cx="4524263" cy="785611"/>
            <a:chOff x="0" y="19586"/>
            <a:chExt cx="8128000" cy="1216800"/>
          </a:xfrm>
          <a:scene3d>
            <a:camera prst="orthographicFront"/>
            <a:lightRig rig="threePt" dir="t">
              <a:rot lat="0" lon="0" rev="7500000"/>
            </a:lightRig>
          </a:scene3d>
        </p:grpSpPr>
        <p:sp>
          <p:nvSpPr>
            <p:cNvPr id="7" name="Rounded Rectangle 6"/>
            <p:cNvSpPr/>
            <p:nvPr/>
          </p:nvSpPr>
          <p:spPr>
            <a:xfrm>
              <a:off x="0" y="19586"/>
              <a:ext cx="8128000" cy="1216800"/>
            </a:xfrm>
            <a:prstGeom prst="roundRect">
              <a:avLst/>
            </a:prstGeom>
            <a:sp3d prstMaterial="plastic">
              <a:bevelT w="127000" h="25400" prst="relaxedInset"/>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8" name="Rounded Rectangle 4"/>
            <p:cNvSpPr txBox="1"/>
            <p:nvPr/>
          </p:nvSpPr>
          <p:spPr>
            <a:xfrm>
              <a:off x="59399" y="78985"/>
              <a:ext cx="8009202" cy="109800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37160" tIns="137160" rIns="137160" bIns="137160" numCol="1" spcCol="1270" anchor="ctr" anchorCtr="0">
              <a:noAutofit/>
            </a:bodyPr>
            <a:lstStyle/>
            <a:p>
              <a:pPr marL="274320" indent="-274320" algn="just" rtl="1">
                <a:buClr>
                  <a:schemeClr val="accent3"/>
                </a:buClr>
                <a:defRPr/>
              </a:pPr>
              <a:r>
                <a:rPr lang="fa-IR" sz="3600" b="1" dirty="0" smtClean="0">
                  <a:solidFill>
                    <a:schemeClr val="bg1"/>
                  </a:solidFill>
                  <a:cs typeface="B Nazanin" pitchFamily="2" charset="-78"/>
                </a:rPr>
                <a:t>مزایا و معایب:</a:t>
              </a:r>
              <a:endParaRPr lang="en-US" sz="3600" b="1" dirty="0">
                <a:solidFill>
                  <a:schemeClr val="bg1"/>
                </a:solidFill>
                <a:cs typeface="B Nazanin" pitchFamily="2" charset="-78"/>
              </a:endParaRPr>
            </a:p>
          </p:txBody>
        </p:sp>
      </p:grpSp>
    </p:spTree>
    <p:extLst>
      <p:ext uri="{BB962C8B-B14F-4D97-AF65-F5344CB8AC3E}">
        <p14:creationId xmlns:p14="http://schemas.microsoft.com/office/powerpoint/2010/main" val="1620142397"/>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54559" y="624109"/>
            <a:ext cx="9650054" cy="1874391"/>
          </a:xfrm>
        </p:spPr>
        <p:txBody>
          <a:bodyPr>
            <a:normAutofit/>
            <a:scene3d>
              <a:camera prst="orthographicFront"/>
              <a:lightRig rig="threePt" dir="t"/>
            </a:scene3d>
            <a:sp3d extrusionH="57150">
              <a:bevelT w="57150" h="38100" prst="artDeco"/>
            </a:sp3d>
          </a:bodyPr>
          <a:lstStyle/>
          <a:p>
            <a:pPr algn="r"/>
            <a:r>
              <a:rPr lang="fa-IR" dirty="0" smtClean="0">
                <a:ln w="0"/>
                <a:solidFill>
                  <a:schemeClr val="tx1"/>
                </a:solidFill>
                <a:effectLst>
                  <a:glow rad="228600">
                    <a:schemeClr val="accent1">
                      <a:satMod val="175000"/>
                      <a:alpha val="40000"/>
                    </a:schemeClr>
                  </a:glow>
                  <a:outerShdw blurRad="38100" dist="19050" dir="2700000" algn="tl" rotWithShape="0">
                    <a:schemeClr val="dk1">
                      <a:alpha val="40000"/>
                    </a:schemeClr>
                  </a:outerShdw>
                </a:effectLst>
              </a:rPr>
              <a:t>بودجه بندی سرمایه ای:</a:t>
            </a:r>
            <a:r>
              <a:rPr lang="fa-IR" dirty="0" smtClean="0"/>
              <a:t/>
            </a:r>
            <a:br>
              <a:rPr lang="fa-IR" dirty="0" smtClean="0"/>
            </a:br>
            <a:r>
              <a:rPr lang="fa-IR" sz="2000" dirty="0" smtClean="0"/>
              <a:t/>
            </a:r>
            <a:br>
              <a:rPr lang="fa-IR" sz="2000" dirty="0" smtClean="0"/>
            </a:br>
            <a:r>
              <a:rPr lang="fa-IR" altLang="fa-IR" sz="2800" dirty="0">
                <a:cs typeface="+mn-cs"/>
              </a:rPr>
              <a:t>بودجه بندي سرمايه اي جزيي از بودجه بندي </a:t>
            </a:r>
            <a:r>
              <a:rPr lang="fa-IR" altLang="fa-IR" sz="2800" dirty="0" smtClean="0">
                <a:cs typeface="+mn-cs"/>
              </a:rPr>
              <a:t>مالي</a:t>
            </a:r>
            <a:br>
              <a:rPr lang="fa-IR" altLang="fa-IR" sz="2800" dirty="0" smtClean="0">
                <a:cs typeface="+mn-cs"/>
              </a:rPr>
            </a:br>
            <a:r>
              <a:rPr lang="fa-IR" altLang="fa-IR" sz="2800" dirty="0" smtClean="0">
                <a:cs typeface="+mn-cs"/>
              </a:rPr>
              <a:t>(</a:t>
            </a:r>
            <a:r>
              <a:rPr lang="fa-IR" altLang="fa-IR" sz="2800" dirty="0">
                <a:cs typeface="+mn-cs"/>
              </a:rPr>
              <a:t>بخش دوم بودجه بندي جامع )مي باشد .</a:t>
            </a:r>
            <a:endParaRPr lang="fa-IR" sz="2800" dirty="0">
              <a:cs typeface="+mn-cs"/>
            </a:endParaRPr>
          </a:p>
        </p:txBody>
      </p:sp>
      <p:sp>
        <p:nvSpPr>
          <p:cNvPr id="4" name="TextBox 3"/>
          <p:cNvSpPr txBox="1"/>
          <p:nvPr/>
        </p:nvSpPr>
        <p:spPr>
          <a:xfrm>
            <a:off x="2331075" y="3013657"/>
            <a:ext cx="9418236" cy="1384995"/>
          </a:xfrm>
          <a:prstGeom prst="rect">
            <a:avLst/>
          </a:prstGeom>
          <a:noFill/>
        </p:spPr>
        <p:txBody>
          <a:bodyPr wrap="square" rtlCol="1">
            <a:spAutoFit/>
          </a:bodyPr>
          <a:lstStyle/>
          <a:p>
            <a:pPr algn="r"/>
            <a:r>
              <a:rPr lang="fa-IR" sz="2800" dirty="0" smtClean="0"/>
              <a:t>بودجه بندی سرمایه ای زیر مجموعه ای از بودجه جامع است که عمدتا به تحصیل دارایی بلند مدت مربوط می شود.که شامل طرح ریزی و کنترل مخارج سرمایه ای می باشد</a:t>
            </a:r>
            <a:endParaRPr lang="fa-IR" sz="2800" dirty="0"/>
          </a:p>
        </p:txBody>
      </p:sp>
      <p:sp>
        <p:nvSpPr>
          <p:cNvPr id="5" name="TextBox 4"/>
          <p:cNvSpPr txBox="1"/>
          <p:nvPr/>
        </p:nvSpPr>
        <p:spPr>
          <a:xfrm>
            <a:off x="2124367" y="4913809"/>
            <a:ext cx="9624944" cy="954107"/>
          </a:xfrm>
          <a:prstGeom prst="rect">
            <a:avLst/>
          </a:prstGeom>
          <a:noFill/>
        </p:spPr>
        <p:txBody>
          <a:bodyPr wrap="square" rtlCol="1">
            <a:spAutoFit/>
          </a:bodyPr>
          <a:lstStyle/>
          <a:p>
            <a:pPr algn="r"/>
            <a:r>
              <a:rPr lang="fa-IR" sz="2800" dirty="0" smtClean="0"/>
              <a:t>تصمیمات بودجه بندی سرمایه ای اثرات زمانی بلند مدت دارد و موجب تعهدات بلند مدت می شود</a:t>
            </a:r>
            <a:endParaRPr lang="fa-IR" sz="2800" dirty="0"/>
          </a:p>
        </p:txBody>
      </p:sp>
    </p:spTree>
    <p:extLst>
      <p:ext uri="{BB962C8B-B14F-4D97-AF65-F5344CB8AC3E}">
        <p14:creationId xmlns:p14="http://schemas.microsoft.com/office/powerpoint/2010/main" val="3597360303"/>
      </p:ext>
    </p:extLst>
  </p:cSld>
  <p:clrMapOvr>
    <a:masterClrMapping/>
  </p:clrMapOvr>
  <p:transition spd="slow">
    <p:wip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1723039" y="1292867"/>
            <a:ext cx="9919854" cy="4389437"/>
          </a:xfrm>
          <a:prstGeom prst="rect">
            <a:avLst/>
          </a:prstGeom>
        </p:spPr>
        <p:txBody>
          <a:bodyPr/>
          <a:lst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fa-IR" altLang="fa-IR" sz="3200" b="1" dirty="0" smtClean="0">
                <a:solidFill>
                  <a:schemeClr val="tx1"/>
                </a:solidFill>
                <a:ea typeface="Majalla UI"/>
                <a:cs typeface="B Nazanin" panose="00000400000000000000" pitchFamily="2" charset="-78"/>
              </a:rPr>
              <a:t>مثال : </a:t>
            </a:r>
          </a:p>
          <a:p>
            <a:pPr>
              <a:buFont typeface="Wingdings 2" panose="05020102010507070707" pitchFamily="18" charset="2"/>
              <a:buNone/>
            </a:pPr>
            <a:r>
              <a:rPr lang="fa-IR" altLang="fa-IR" sz="3200" dirty="0" smtClean="0">
                <a:solidFill>
                  <a:schemeClr val="tx1"/>
                </a:solidFill>
                <a:ea typeface="Majalla UI"/>
                <a:cs typeface="B Nazanin" panose="00000400000000000000" pitchFamily="2" charset="-78"/>
              </a:rPr>
              <a:t> فرض كنيد هزينه تامين مالي پروژه اي 12% و جريانهاي نقد در هر يك از 5 سال عمر مفيد پروژه به ترتيب 1.800.000 ريال ، 1.200.000 ،1.000.000 ، 500.000 و 500.000 باشد . در اين صورت محاسبات مربوط چنين خواهد بود (با فرض 3.352.200 ريال مخارج پروژه)</a:t>
            </a:r>
            <a:endParaRPr lang="fa-IR" altLang="fa-IR" sz="3200" dirty="0">
              <a:solidFill>
                <a:schemeClr val="tx1"/>
              </a:solidFill>
              <a:cs typeface="B Nazanin" panose="00000400000000000000" pitchFamily="2" charset="-78"/>
            </a:endParaRPr>
          </a:p>
          <a:p>
            <a:pPr>
              <a:buFont typeface="Wingdings 2" panose="05020102010507070707" pitchFamily="18" charset="2"/>
              <a:buNone/>
            </a:pPr>
            <a:endParaRPr lang="fa-IR" altLang="fa-IR" sz="3200" dirty="0" smtClean="0">
              <a:solidFill>
                <a:schemeClr val="tx1"/>
              </a:solidFill>
              <a:cs typeface="B Nazanin" panose="00000400000000000000" pitchFamily="2" charset="-78"/>
            </a:endParaRPr>
          </a:p>
          <a:p>
            <a:pPr>
              <a:buFont typeface="Wingdings 2" panose="05020102010507070707" pitchFamily="18" charset="2"/>
              <a:buNone/>
            </a:pPr>
            <a:r>
              <a:rPr lang="fa-IR" altLang="fa-IR" sz="3200" b="1" dirty="0" smtClean="0">
                <a:solidFill>
                  <a:schemeClr val="tx1"/>
                </a:solidFill>
                <a:cs typeface="B Nazanin" panose="00000400000000000000" pitchFamily="2" charset="-78"/>
              </a:rPr>
              <a:t>مطلوب است: </a:t>
            </a:r>
            <a:r>
              <a:rPr lang="fa-IR" altLang="fa-IR" sz="3200" dirty="0" smtClean="0">
                <a:solidFill>
                  <a:schemeClr val="tx1"/>
                </a:solidFill>
                <a:cs typeface="B Nazanin" panose="00000400000000000000" pitchFamily="2" charset="-78"/>
              </a:rPr>
              <a:t>ارزش فعلی خالص</a:t>
            </a:r>
            <a:endParaRPr lang="en-US" altLang="fa-IR" sz="3200" dirty="0" smtClean="0">
              <a:solidFill>
                <a:schemeClr val="tx1"/>
              </a:solidFill>
              <a:cs typeface="B Nazanin" panose="00000400000000000000" pitchFamily="2" charset="-78"/>
            </a:endParaRPr>
          </a:p>
        </p:txBody>
      </p:sp>
      <p:sp>
        <p:nvSpPr>
          <p:cNvPr id="3" name="TextBox 2"/>
          <p:cNvSpPr txBox="1"/>
          <p:nvPr/>
        </p:nvSpPr>
        <p:spPr>
          <a:xfrm flipH="1">
            <a:off x="4530435" y="221673"/>
            <a:ext cx="7342907" cy="646331"/>
          </a:xfrm>
          <a:prstGeom prst="rect">
            <a:avLst/>
          </a:prstGeom>
          <a:noFill/>
        </p:spPr>
        <p:txBody>
          <a:bodyPr wrap="square" rtlCol="1">
            <a:spAutoFit/>
          </a:bodyPr>
          <a:lstStyle/>
          <a:p>
            <a:pPr algn="r"/>
            <a:r>
              <a:rPr lang="en-US" sz="3600" b="1" dirty="0" smtClean="0">
                <a:effectLst>
                  <a:glow rad="228600">
                    <a:schemeClr val="accent1">
                      <a:satMod val="175000"/>
                      <a:alpha val="40000"/>
                    </a:schemeClr>
                  </a:glow>
                </a:effectLst>
                <a:cs typeface="B Nazanin" panose="00000400000000000000" pitchFamily="2" charset="-78"/>
              </a:rPr>
              <a:t>(NPV</a:t>
            </a:r>
            <a:r>
              <a:rPr lang="fa-IR" sz="3600" b="1" dirty="0" smtClean="0">
                <a:effectLst>
                  <a:glow rad="228600">
                    <a:schemeClr val="accent1">
                      <a:satMod val="175000"/>
                      <a:alpha val="40000"/>
                    </a:schemeClr>
                  </a:glow>
                </a:effectLst>
                <a:cs typeface="B Nazanin" panose="00000400000000000000" pitchFamily="2" charset="-78"/>
              </a:rPr>
              <a:t>روش ارزش فعلی خالص (</a:t>
            </a:r>
            <a:endParaRPr lang="fa-IR" sz="3600" b="1" dirty="0">
              <a:effectLst>
                <a:glow rad="228600">
                  <a:schemeClr val="accent1">
                    <a:satMod val="175000"/>
                    <a:alpha val="40000"/>
                  </a:schemeClr>
                </a:glow>
              </a:effectLst>
              <a:cs typeface="B Nazanin" panose="00000400000000000000" pitchFamily="2" charset="-78"/>
            </a:endParaRPr>
          </a:p>
        </p:txBody>
      </p:sp>
    </p:spTree>
    <p:extLst>
      <p:ext uri="{BB962C8B-B14F-4D97-AF65-F5344CB8AC3E}">
        <p14:creationId xmlns:p14="http://schemas.microsoft.com/office/powerpoint/2010/main" val="144881802"/>
      </p:ext>
    </p:extLst>
  </p:cSld>
  <p:clrMapOvr>
    <a:masterClrMapping/>
  </p:clrMapOvr>
  <p:transition spd="slow">
    <p:push dir="u"/>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flipH="1">
            <a:off x="7283217" y="1233910"/>
            <a:ext cx="4317317" cy="523220"/>
          </a:xfrm>
          <a:prstGeom prst="rect">
            <a:avLst/>
          </a:prstGeom>
          <a:noFill/>
        </p:spPr>
        <p:txBody>
          <a:bodyPr wrap="square" rtlCol="1">
            <a:spAutoFit/>
          </a:bodyPr>
          <a:lstStyle/>
          <a:p>
            <a:r>
              <a:rPr lang="fa-IR" sz="2800" b="1" dirty="0" smtClean="0">
                <a:cs typeface="B Nazanin" panose="00000400000000000000" pitchFamily="2" charset="-78"/>
              </a:rPr>
              <a:t>جدول ارزش فعلی اقساط مساوی</a:t>
            </a:r>
            <a:endParaRPr lang="fa-IR" sz="2800" b="1" dirty="0">
              <a:cs typeface="B Nazanin" panose="00000400000000000000" pitchFamily="2" charset="-78"/>
            </a:endParaRPr>
          </a:p>
        </p:txBody>
      </p:sp>
      <p:graphicFrame>
        <p:nvGraphicFramePr>
          <p:cNvPr id="3" name="Table 2"/>
          <p:cNvGraphicFramePr>
            <a:graphicFrameLocks noGrp="1"/>
          </p:cNvGraphicFramePr>
          <p:nvPr>
            <p:extLst/>
          </p:nvPr>
        </p:nvGraphicFramePr>
        <p:xfrm>
          <a:off x="7514027" y="1911773"/>
          <a:ext cx="3555756" cy="2521219"/>
        </p:xfrm>
        <a:graphic>
          <a:graphicData uri="http://schemas.openxmlformats.org/drawingml/2006/table">
            <a:tbl>
              <a:tblPr rtl="1" firstRow="1" bandRow="1">
                <a:tableStyleId>{073A0DAA-6AF3-43AB-8588-CEC1D06C72B9}</a:tableStyleId>
              </a:tblPr>
              <a:tblGrid>
                <a:gridCol w="2036619">
                  <a:extLst>
                    <a:ext uri="{9D8B030D-6E8A-4147-A177-3AD203B41FA5}">
                      <a16:colId xmlns:a16="http://schemas.microsoft.com/office/drawing/2014/main" xmlns="" val="4048584845"/>
                    </a:ext>
                  </a:extLst>
                </a:gridCol>
                <a:gridCol w="825841">
                  <a:extLst>
                    <a:ext uri="{9D8B030D-6E8A-4147-A177-3AD203B41FA5}">
                      <a16:colId xmlns:a16="http://schemas.microsoft.com/office/drawing/2014/main" xmlns="" val="1245398304"/>
                    </a:ext>
                  </a:extLst>
                </a:gridCol>
                <a:gridCol w="693296">
                  <a:extLst>
                    <a:ext uri="{9D8B030D-6E8A-4147-A177-3AD203B41FA5}">
                      <a16:colId xmlns:a16="http://schemas.microsoft.com/office/drawing/2014/main" xmlns="" val="1842184547"/>
                    </a:ext>
                  </a:extLst>
                </a:gridCol>
              </a:tblGrid>
              <a:tr h="646994">
                <a:tc>
                  <a:txBody>
                    <a:bodyPr/>
                    <a:lstStyle/>
                    <a:p>
                      <a:pPr algn="ctr" rtl="1"/>
                      <a:endParaRPr lang="fa-IR" dirty="0">
                        <a:solidFill>
                          <a:sysClr val="windowText" lastClr="000000"/>
                        </a:solidFill>
                      </a:endParaRPr>
                    </a:p>
                  </a:txBody>
                  <a:tcPr>
                    <a:lnR w="12700" cmpd="sng">
                      <a:noFill/>
                    </a:lnR>
                    <a:solidFill>
                      <a:schemeClr val="tx1"/>
                    </a:solidFill>
                  </a:tcPr>
                </a:tc>
                <a:tc>
                  <a:txBody>
                    <a:bodyPr/>
                    <a:lstStyle/>
                    <a:p>
                      <a:pPr algn="ctr" rtl="1"/>
                      <a:r>
                        <a:rPr lang="fa-IR" dirty="0" smtClean="0">
                          <a:solidFill>
                            <a:schemeClr val="bg1"/>
                          </a:solidFill>
                        </a:rPr>
                        <a:t>12%</a:t>
                      </a:r>
                      <a:endParaRPr lang="fa-IR" dirty="0">
                        <a:solidFill>
                          <a:sysClr val="windowText" lastClr="000000"/>
                        </a:solidFill>
                      </a:endParaRPr>
                    </a:p>
                  </a:txBody>
                  <a:tcPr>
                    <a:lnL w="12700" cmpd="sng">
                      <a:noFill/>
                    </a:lnL>
                    <a:lnR w="12700" cmpd="sng">
                      <a:noFill/>
                    </a:lnR>
                    <a:solidFill>
                      <a:schemeClr val="tx1"/>
                    </a:solidFill>
                  </a:tcPr>
                </a:tc>
                <a:tc>
                  <a:txBody>
                    <a:bodyPr/>
                    <a:lstStyle/>
                    <a:p>
                      <a:pPr algn="ctr" rtl="1"/>
                      <a:r>
                        <a:rPr lang="fa-IR" dirty="0" smtClean="0">
                          <a:solidFill>
                            <a:schemeClr val="tx1"/>
                          </a:solidFill>
                        </a:rPr>
                        <a:t>سال</a:t>
                      </a:r>
                      <a:endParaRPr lang="fa-IR" dirty="0">
                        <a:solidFill>
                          <a:schemeClr val="tx1"/>
                        </a:solidFill>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2F6E7"/>
                    </a:solidFill>
                  </a:tcPr>
                </a:tc>
                <a:extLst>
                  <a:ext uri="{0D108BD9-81ED-4DB2-BD59-A6C34878D82A}">
                    <a16:rowId xmlns:a16="http://schemas.microsoft.com/office/drawing/2014/main" xmlns="" val="1839981649"/>
                  </a:ext>
                </a:extLst>
              </a:tr>
              <a:tr h="374845">
                <a:tc>
                  <a:txBody>
                    <a:bodyPr/>
                    <a:lstStyle/>
                    <a:p>
                      <a:pPr algn="r" rtl="1"/>
                      <a:r>
                        <a:rPr lang="fa-IR" dirty="0" smtClean="0">
                          <a:solidFill>
                            <a:schemeClr val="tx1">
                              <a:lumMod val="95000"/>
                              <a:lumOff val="5000"/>
                            </a:schemeClr>
                          </a:solidFill>
                        </a:rPr>
                        <a:t>0/893</a:t>
                      </a:r>
                      <a:endParaRPr lang="fa-IR" dirty="0">
                        <a:solidFill>
                          <a:schemeClr val="tx1">
                            <a:lumMod val="95000"/>
                            <a:lumOff val="5000"/>
                          </a:schemeClr>
                        </a:solidFill>
                      </a:endParaRPr>
                    </a:p>
                  </a:txBody>
                  <a:tcPr>
                    <a:solidFill>
                      <a:schemeClr val="bg1">
                        <a:lumMod val="95000"/>
                      </a:schemeClr>
                    </a:solidFill>
                  </a:tcPr>
                </a:tc>
                <a:tc>
                  <a:txBody>
                    <a:bodyPr/>
                    <a:lstStyle/>
                    <a:p>
                      <a:pPr algn="ctr" rtl="1"/>
                      <a:r>
                        <a:rPr lang="fa-IR" dirty="0" smtClean="0">
                          <a:solidFill>
                            <a:schemeClr val="tx1">
                              <a:lumMod val="95000"/>
                              <a:lumOff val="5000"/>
                            </a:schemeClr>
                          </a:solidFill>
                        </a:rPr>
                        <a:t>0/893</a:t>
                      </a:r>
                      <a:endParaRPr lang="fa-IR" dirty="0">
                        <a:solidFill>
                          <a:schemeClr val="tx1">
                            <a:lumMod val="95000"/>
                            <a:lumOff val="5000"/>
                          </a:schemeClr>
                        </a:solidFill>
                      </a:endParaRPr>
                    </a:p>
                  </a:txBody>
                  <a:tcPr>
                    <a:solidFill>
                      <a:schemeClr val="bg1">
                        <a:lumMod val="95000"/>
                      </a:schemeClr>
                    </a:solidFill>
                  </a:tcPr>
                </a:tc>
                <a:tc>
                  <a:txBody>
                    <a:bodyPr/>
                    <a:lstStyle/>
                    <a:p>
                      <a:pPr algn="ctr" rtl="1"/>
                      <a:r>
                        <a:rPr lang="fa-IR" dirty="0" smtClean="0">
                          <a:ln>
                            <a:solidFill>
                              <a:schemeClr val="bg1"/>
                            </a:solidFill>
                          </a:ln>
                          <a:solidFill>
                            <a:schemeClr val="bg1"/>
                          </a:solidFill>
                        </a:rPr>
                        <a:t>1</a:t>
                      </a:r>
                      <a:endParaRPr lang="fa-IR" dirty="0">
                        <a:ln>
                          <a:solidFill>
                            <a:schemeClr val="bg1"/>
                          </a:solidFill>
                        </a:ln>
                        <a:solidFill>
                          <a:schemeClr val="bg1"/>
                        </a:solidFill>
                      </a:endParaRPr>
                    </a:p>
                  </a:txBody>
                  <a:tcPr>
                    <a:lnT w="38100" cmpd="sng">
                      <a:noFill/>
                    </a:lnT>
                    <a:solidFill>
                      <a:schemeClr val="tx1"/>
                    </a:solidFill>
                  </a:tcPr>
                </a:tc>
                <a:extLst>
                  <a:ext uri="{0D108BD9-81ED-4DB2-BD59-A6C34878D82A}">
                    <a16:rowId xmlns:a16="http://schemas.microsoft.com/office/drawing/2014/main" xmlns="" val="2785597127"/>
                  </a:ext>
                </a:extLst>
              </a:tr>
              <a:tr h="374845">
                <a:tc>
                  <a:txBody>
                    <a:bodyPr/>
                    <a:lstStyle/>
                    <a:p>
                      <a:pPr algn="r" rtl="1"/>
                      <a:r>
                        <a:rPr lang="fa-IR" dirty="0" smtClean="0">
                          <a:solidFill>
                            <a:schemeClr val="tx1">
                              <a:lumMod val="95000"/>
                              <a:lumOff val="5000"/>
                            </a:schemeClr>
                          </a:solidFill>
                        </a:rPr>
                        <a:t>0/797</a:t>
                      </a:r>
                      <a:endParaRPr lang="fa-IR" dirty="0">
                        <a:solidFill>
                          <a:schemeClr val="tx1">
                            <a:lumMod val="95000"/>
                            <a:lumOff val="5000"/>
                          </a:schemeClr>
                        </a:solidFill>
                      </a:endParaRPr>
                    </a:p>
                  </a:txBody>
                  <a:tcPr>
                    <a:solidFill>
                      <a:schemeClr val="bg1">
                        <a:lumMod val="95000"/>
                      </a:schemeClr>
                    </a:solidFill>
                  </a:tcPr>
                </a:tc>
                <a:tc>
                  <a:txBody>
                    <a:bodyPr/>
                    <a:lstStyle/>
                    <a:p>
                      <a:pPr algn="ctr" rtl="1"/>
                      <a:r>
                        <a:rPr lang="fa-IR" dirty="0" smtClean="0">
                          <a:solidFill>
                            <a:schemeClr val="tx1">
                              <a:lumMod val="95000"/>
                              <a:lumOff val="5000"/>
                            </a:schemeClr>
                          </a:solidFill>
                        </a:rPr>
                        <a:t>1/69</a:t>
                      </a:r>
                      <a:endParaRPr lang="fa-IR" dirty="0">
                        <a:solidFill>
                          <a:schemeClr val="tx1">
                            <a:lumMod val="95000"/>
                            <a:lumOff val="5000"/>
                          </a:schemeClr>
                        </a:solidFill>
                      </a:endParaRPr>
                    </a:p>
                  </a:txBody>
                  <a:tcPr>
                    <a:solidFill>
                      <a:schemeClr val="bg1">
                        <a:lumMod val="95000"/>
                      </a:schemeClr>
                    </a:solidFill>
                  </a:tcPr>
                </a:tc>
                <a:tc>
                  <a:txBody>
                    <a:bodyPr/>
                    <a:lstStyle/>
                    <a:p>
                      <a:pPr algn="ctr" rtl="1"/>
                      <a:r>
                        <a:rPr lang="fa-IR" dirty="0" smtClean="0">
                          <a:ln>
                            <a:solidFill>
                              <a:schemeClr val="bg1"/>
                            </a:solidFill>
                          </a:ln>
                          <a:solidFill>
                            <a:schemeClr val="bg1"/>
                          </a:solidFill>
                        </a:rPr>
                        <a:t>2</a:t>
                      </a:r>
                      <a:endParaRPr lang="fa-IR" dirty="0">
                        <a:ln>
                          <a:solidFill>
                            <a:schemeClr val="bg1"/>
                          </a:solidFill>
                        </a:ln>
                        <a:solidFill>
                          <a:schemeClr val="bg1"/>
                        </a:solidFill>
                      </a:endParaRPr>
                    </a:p>
                  </a:txBody>
                  <a:tcPr>
                    <a:solidFill>
                      <a:schemeClr val="tx1"/>
                    </a:solidFill>
                  </a:tcPr>
                </a:tc>
                <a:extLst>
                  <a:ext uri="{0D108BD9-81ED-4DB2-BD59-A6C34878D82A}">
                    <a16:rowId xmlns:a16="http://schemas.microsoft.com/office/drawing/2014/main" xmlns="" val="2533223762"/>
                  </a:ext>
                </a:extLst>
              </a:tr>
              <a:tr h="374845">
                <a:tc>
                  <a:txBody>
                    <a:bodyPr/>
                    <a:lstStyle/>
                    <a:p>
                      <a:pPr algn="r" rtl="1"/>
                      <a:r>
                        <a:rPr lang="fa-IR" dirty="0" smtClean="0">
                          <a:solidFill>
                            <a:schemeClr val="tx1">
                              <a:lumMod val="95000"/>
                              <a:lumOff val="5000"/>
                            </a:schemeClr>
                          </a:solidFill>
                        </a:rPr>
                        <a:t>0/711</a:t>
                      </a:r>
                      <a:endParaRPr lang="fa-IR" dirty="0">
                        <a:solidFill>
                          <a:schemeClr val="tx1">
                            <a:lumMod val="95000"/>
                            <a:lumOff val="5000"/>
                          </a:schemeClr>
                        </a:solidFill>
                      </a:endParaRPr>
                    </a:p>
                  </a:txBody>
                  <a:tcPr>
                    <a:solidFill>
                      <a:schemeClr val="bg1">
                        <a:lumMod val="95000"/>
                      </a:schemeClr>
                    </a:solidFill>
                  </a:tcPr>
                </a:tc>
                <a:tc>
                  <a:txBody>
                    <a:bodyPr/>
                    <a:lstStyle/>
                    <a:p>
                      <a:pPr algn="ctr" rtl="1"/>
                      <a:r>
                        <a:rPr lang="fa-IR" dirty="0" smtClean="0">
                          <a:solidFill>
                            <a:schemeClr val="tx1">
                              <a:lumMod val="95000"/>
                              <a:lumOff val="5000"/>
                            </a:schemeClr>
                          </a:solidFill>
                        </a:rPr>
                        <a:t>2/402</a:t>
                      </a:r>
                      <a:endParaRPr lang="fa-IR" dirty="0">
                        <a:solidFill>
                          <a:schemeClr val="tx1">
                            <a:lumMod val="95000"/>
                            <a:lumOff val="5000"/>
                          </a:schemeClr>
                        </a:solidFill>
                      </a:endParaRPr>
                    </a:p>
                  </a:txBody>
                  <a:tcPr>
                    <a:solidFill>
                      <a:schemeClr val="bg1">
                        <a:lumMod val="95000"/>
                      </a:schemeClr>
                    </a:solidFill>
                  </a:tcPr>
                </a:tc>
                <a:tc>
                  <a:txBody>
                    <a:bodyPr/>
                    <a:lstStyle/>
                    <a:p>
                      <a:pPr algn="ctr" rtl="1"/>
                      <a:r>
                        <a:rPr lang="fa-IR" dirty="0" smtClean="0">
                          <a:ln>
                            <a:solidFill>
                              <a:schemeClr val="bg1"/>
                            </a:solidFill>
                          </a:ln>
                          <a:solidFill>
                            <a:schemeClr val="bg1"/>
                          </a:solidFill>
                        </a:rPr>
                        <a:t>3</a:t>
                      </a:r>
                      <a:endParaRPr lang="fa-IR" dirty="0">
                        <a:ln>
                          <a:solidFill>
                            <a:schemeClr val="bg1"/>
                          </a:solidFill>
                        </a:ln>
                        <a:solidFill>
                          <a:schemeClr val="bg1"/>
                        </a:solidFill>
                      </a:endParaRPr>
                    </a:p>
                  </a:txBody>
                  <a:tcPr>
                    <a:solidFill>
                      <a:schemeClr val="tx1"/>
                    </a:solidFill>
                  </a:tcPr>
                </a:tc>
                <a:extLst>
                  <a:ext uri="{0D108BD9-81ED-4DB2-BD59-A6C34878D82A}">
                    <a16:rowId xmlns:a16="http://schemas.microsoft.com/office/drawing/2014/main" xmlns="" val="2978476445"/>
                  </a:ext>
                </a:extLst>
              </a:tr>
              <a:tr h="374845">
                <a:tc>
                  <a:txBody>
                    <a:bodyPr/>
                    <a:lstStyle/>
                    <a:p>
                      <a:pPr algn="r" rtl="1"/>
                      <a:r>
                        <a:rPr lang="fa-IR" dirty="0" smtClean="0"/>
                        <a:t>0/635</a:t>
                      </a:r>
                      <a:endParaRPr lang="fa-IR" dirty="0">
                        <a:solidFill>
                          <a:schemeClr val="tx1">
                            <a:lumMod val="95000"/>
                            <a:lumOff val="5000"/>
                          </a:schemeClr>
                        </a:solidFill>
                      </a:endParaRPr>
                    </a:p>
                  </a:txBody>
                  <a:tcPr>
                    <a:solidFill>
                      <a:schemeClr val="bg1">
                        <a:lumMod val="95000"/>
                      </a:schemeClr>
                    </a:solidFill>
                  </a:tcPr>
                </a:tc>
                <a:tc>
                  <a:txBody>
                    <a:bodyPr/>
                    <a:lstStyle/>
                    <a:p>
                      <a:pPr algn="ctr" rtl="1"/>
                      <a:r>
                        <a:rPr lang="fa-IR" dirty="0" smtClean="0">
                          <a:solidFill>
                            <a:schemeClr val="tx1">
                              <a:lumMod val="95000"/>
                              <a:lumOff val="5000"/>
                            </a:schemeClr>
                          </a:solidFill>
                        </a:rPr>
                        <a:t>3/037</a:t>
                      </a:r>
                      <a:endParaRPr lang="fa-IR" dirty="0">
                        <a:solidFill>
                          <a:schemeClr val="tx1">
                            <a:lumMod val="95000"/>
                            <a:lumOff val="5000"/>
                          </a:schemeClr>
                        </a:solidFill>
                      </a:endParaRPr>
                    </a:p>
                  </a:txBody>
                  <a:tcPr>
                    <a:solidFill>
                      <a:schemeClr val="bg1">
                        <a:lumMod val="95000"/>
                      </a:schemeClr>
                    </a:solidFill>
                  </a:tcPr>
                </a:tc>
                <a:tc>
                  <a:txBody>
                    <a:bodyPr/>
                    <a:lstStyle/>
                    <a:p>
                      <a:pPr algn="ctr" rtl="1"/>
                      <a:r>
                        <a:rPr lang="fa-IR" dirty="0" smtClean="0">
                          <a:ln>
                            <a:solidFill>
                              <a:schemeClr val="bg1"/>
                            </a:solidFill>
                          </a:ln>
                          <a:solidFill>
                            <a:schemeClr val="bg1"/>
                          </a:solidFill>
                        </a:rPr>
                        <a:t>4</a:t>
                      </a:r>
                      <a:endParaRPr lang="fa-IR" dirty="0">
                        <a:ln>
                          <a:solidFill>
                            <a:schemeClr val="bg1"/>
                          </a:solidFill>
                        </a:ln>
                        <a:solidFill>
                          <a:schemeClr val="bg1"/>
                        </a:solidFill>
                      </a:endParaRPr>
                    </a:p>
                  </a:txBody>
                  <a:tcPr>
                    <a:solidFill>
                      <a:schemeClr val="tx1"/>
                    </a:solidFill>
                  </a:tcPr>
                </a:tc>
                <a:extLst>
                  <a:ext uri="{0D108BD9-81ED-4DB2-BD59-A6C34878D82A}">
                    <a16:rowId xmlns:a16="http://schemas.microsoft.com/office/drawing/2014/main" xmlns="" val="836973806"/>
                  </a:ext>
                </a:extLst>
              </a:tr>
              <a:tr h="374845">
                <a:tc>
                  <a:txBody>
                    <a:bodyPr/>
                    <a:lstStyle/>
                    <a:p>
                      <a:pPr algn="r" rtl="1"/>
                      <a:r>
                        <a:rPr lang="fa-IR" dirty="0" smtClean="0"/>
                        <a:t>0/567</a:t>
                      </a:r>
                      <a:endParaRPr lang="fa-IR" dirty="0">
                        <a:solidFill>
                          <a:schemeClr val="tx1">
                            <a:lumMod val="95000"/>
                            <a:lumOff val="5000"/>
                          </a:schemeClr>
                        </a:solidFill>
                      </a:endParaRPr>
                    </a:p>
                  </a:txBody>
                  <a:tcPr>
                    <a:solidFill>
                      <a:schemeClr val="bg1">
                        <a:lumMod val="95000"/>
                      </a:schemeClr>
                    </a:solidFill>
                  </a:tcPr>
                </a:tc>
                <a:tc>
                  <a:txBody>
                    <a:bodyPr/>
                    <a:lstStyle/>
                    <a:p>
                      <a:pPr algn="ctr" rtl="1"/>
                      <a:r>
                        <a:rPr lang="fa-IR" dirty="0" smtClean="0">
                          <a:solidFill>
                            <a:schemeClr val="tx1">
                              <a:lumMod val="95000"/>
                              <a:lumOff val="5000"/>
                            </a:schemeClr>
                          </a:solidFill>
                        </a:rPr>
                        <a:t>3/605</a:t>
                      </a:r>
                      <a:endParaRPr lang="fa-IR" dirty="0">
                        <a:solidFill>
                          <a:schemeClr val="tx1">
                            <a:lumMod val="95000"/>
                            <a:lumOff val="5000"/>
                          </a:schemeClr>
                        </a:solidFill>
                      </a:endParaRPr>
                    </a:p>
                  </a:txBody>
                  <a:tcPr>
                    <a:solidFill>
                      <a:schemeClr val="bg1">
                        <a:lumMod val="95000"/>
                      </a:schemeClr>
                    </a:solidFill>
                  </a:tcPr>
                </a:tc>
                <a:tc>
                  <a:txBody>
                    <a:bodyPr/>
                    <a:lstStyle/>
                    <a:p>
                      <a:pPr algn="ctr" rtl="1"/>
                      <a:r>
                        <a:rPr lang="fa-IR" dirty="0" smtClean="0">
                          <a:ln>
                            <a:solidFill>
                              <a:schemeClr val="bg1"/>
                            </a:solidFill>
                          </a:ln>
                          <a:solidFill>
                            <a:schemeClr val="bg1"/>
                          </a:solidFill>
                        </a:rPr>
                        <a:t>5</a:t>
                      </a:r>
                      <a:endParaRPr lang="fa-IR" dirty="0">
                        <a:ln>
                          <a:solidFill>
                            <a:schemeClr val="bg1"/>
                          </a:solidFill>
                        </a:ln>
                        <a:solidFill>
                          <a:schemeClr val="bg1"/>
                        </a:solidFill>
                      </a:endParaRPr>
                    </a:p>
                  </a:txBody>
                  <a:tcPr>
                    <a:solidFill>
                      <a:schemeClr val="tx1"/>
                    </a:solidFill>
                  </a:tcPr>
                </a:tc>
                <a:extLst>
                  <a:ext uri="{0D108BD9-81ED-4DB2-BD59-A6C34878D82A}">
                    <a16:rowId xmlns:a16="http://schemas.microsoft.com/office/drawing/2014/main" xmlns="" val="164186116"/>
                  </a:ext>
                </a:extLst>
              </a:tr>
            </a:tbl>
          </a:graphicData>
        </a:graphic>
      </p:graphicFrame>
      <p:sp>
        <p:nvSpPr>
          <p:cNvPr id="4" name="Right Brace 3"/>
          <p:cNvSpPr/>
          <p:nvPr/>
        </p:nvSpPr>
        <p:spPr>
          <a:xfrm>
            <a:off x="9441876" y="2631747"/>
            <a:ext cx="277091" cy="665018"/>
          </a:xfrm>
          <a:prstGeom prst="rightBrace">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fa-IR"/>
          </a:p>
        </p:txBody>
      </p:sp>
      <p:sp>
        <p:nvSpPr>
          <p:cNvPr id="5" name="Right Brace 4"/>
          <p:cNvSpPr/>
          <p:nvPr/>
        </p:nvSpPr>
        <p:spPr>
          <a:xfrm>
            <a:off x="9799318" y="3005974"/>
            <a:ext cx="277091" cy="665018"/>
          </a:xfrm>
          <a:prstGeom prst="rightBrace">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fa-IR"/>
          </a:p>
        </p:txBody>
      </p:sp>
      <p:sp>
        <p:nvSpPr>
          <p:cNvPr id="6" name="Right Brace 5"/>
          <p:cNvSpPr/>
          <p:nvPr/>
        </p:nvSpPr>
        <p:spPr>
          <a:xfrm>
            <a:off x="9303331" y="3338483"/>
            <a:ext cx="277091" cy="665018"/>
          </a:xfrm>
          <a:prstGeom prst="rightBrace">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fa-IR"/>
          </a:p>
        </p:txBody>
      </p:sp>
      <p:sp>
        <p:nvSpPr>
          <p:cNvPr id="7" name="Right Brace 6"/>
          <p:cNvSpPr/>
          <p:nvPr/>
        </p:nvSpPr>
        <p:spPr>
          <a:xfrm>
            <a:off x="9937863" y="3767974"/>
            <a:ext cx="277091" cy="665018"/>
          </a:xfrm>
          <a:prstGeom prst="rightBrace">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fa-IR"/>
          </a:p>
        </p:txBody>
      </p:sp>
      <p:sp>
        <p:nvSpPr>
          <p:cNvPr id="8" name="TextBox 7"/>
          <p:cNvSpPr txBox="1"/>
          <p:nvPr/>
        </p:nvSpPr>
        <p:spPr>
          <a:xfrm flipH="1">
            <a:off x="1434098" y="728229"/>
            <a:ext cx="5177446" cy="1508105"/>
          </a:xfrm>
          <a:prstGeom prst="rect">
            <a:avLst/>
          </a:prstGeom>
          <a:noFill/>
        </p:spPr>
        <p:txBody>
          <a:bodyPr wrap="square" rtlCol="1">
            <a:spAutoFit/>
          </a:bodyPr>
          <a:lstStyle/>
          <a:p>
            <a:pPr algn="r"/>
            <a:r>
              <a:rPr lang="fa-IR" altLang="fa-IR" sz="2400" dirty="0" smtClean="0">
                <a:ea typeface="Majalla UI"/>
                <a:cs typeface="B Nazanin" panose="00000400000000000000" pitchFamily="2" charset="-78"/>
              </a:rPr>
              <a:t> </a:t>
            </a:r>
            <a:r>
              <a:rPr lang="fa-IR" altLang="fa-IR" sz="2800" b="1" dirty="0" smtClean="0">
                <a:solidFill>
                  <a:srgbClr val="FF0000"/>
                </a:solidFill>
                <a:ea typeface="Majalla UI"/>
                <a:cs typeface="B Nazanin" panose="00000400000000000000" pitchFamily="2" charset="-78"/>
              </a:rPr>
              <a:t>خلاصه مثال:</a:t>
            </a:r>
          </a:p>
          <a:p>
            <a:r>
              <a:rPr lang="fa-IR" altLang="fa-IR" sz="3200" dirty="0" smtClean="0">
                <a:ea typeface="Majalla UI"/>
                <a:cs typeface="B Nazanin" panose="00000400000000000000" pitchFamily="2" charset="-78"/>
              </a:rPr>
              <a:t>12% :هزينه </a:t>
            </a:r>
            <a:r>
              <a:rPr lang="fa-IR" altLang="fa-IR" sz="3200" dirty="0">
                <a:ea typeface="Majalla UI"/>
                <a:cs typeface="B Nazanin" panose="00000400000000000000" pitchFamily="2" charset="-78"/>
              </a:rPr>
              <a:t>تامين مالي پروژه </a:t>
            </a:r>
            <a:r>
              <a:rPr lang="fa-IR" altLang="fa-IR" sz="3200" dirty="0" smtClean="0">
                <a:ea typeface="Majalla UI"/>
                <a:cs typeface="B Nazanin" panose="00000400000000000000" pitchFamily="2" charset="-78"/>
              </a:rPr>
              <a:t>اي</a:t>
            </a:r>
          </a:p>
          <a:p>
            <a:r>
              <a:rPr lang="fa-IR" altLang="fa-IR" sz="3200" dirty="0" smtClean="0">
                <a:ea typeface="Majalla UI"/>
                <a:cs typeface="B Nazanin" panose="00000400000000000000" pitchFamily="2" charset="-78"/>
              </a:rPr>
              <a:t>3.352.200 : مخارج پروژه</a:t>
            </a:r>
          </a:p>
        </p:txBody>
      </p:sp>
      <p:graphicFrame>
        <p:nvGraphicFramePr>
          <p:cNvPr id="9" name="Table 8"/>
          <p:cNvGraphicFramePr>
            <a:graphicFrameLocks noGrp="1"/>
          </p:cNvGraphicFramePr>
          <p:nvPr>
            <p:extLst/>
          </p:nvPr>
        </p:nvGraphicFramePr>
        <p:xfrm>
          <a:off x="3151085" y="2355387"/>
          <a:ext cx="2100683" cy="2631209"/>
        </p:xfrm>
        <a:graphic>
          <a:graphicData uri="http://schemas.openxmlformats.org/drawingml/2006/table">
            <a:tbl>
              <a:tblPr rtl="1" firstRow="1" bandRow="1">
                <a:tableStyleId>{5C22544A-7EE6-4342-B048-85BDC9FD1C3A}</a:tableStyleId>
              </a:tblPr>
              <a:tblGrid>
                <a:gridCol w="1347854">
                  <a:extLst>
                    <a:ext uri="{9D8B030D-6E8A-4147-A177-3AD203B41FA5}">
                      <a16:colId xmlns:a16="http://schemas.microsoft.com/office/drawing/2014/main" xmlns="" val="2087177136"/>
                    </a:ext>
                  </a:extLst>
                </a:gridCol>
                <a:gridCol w="752829">
                  <a:extLst>
                    <a:ext uri="{9D8B030D-6E8A-4147-A177-3AD203B41FA5}">
                      <a16:colId xmlns:a16="http://schemas.microsoft.com/office/drawing/2014/main" xmlns="" val="679556778"/>
                    </a:ext>
                  </a:extLst>
                </a:gridCol>
              </a:tblGrid>
              <a:tr h="375887">
                <a:tc gridSpan="2">
                  <a:txBody>
                    <a:bodyPr/>
                    <a:lstStyle/>
                    <a:p>
                      <a:pPr algn="ctr" rtl="1"/>
                      <a:r>
                        <a:rPr lang="fa-IR" dirty="0" smtClean="0"/>
                        <a:t>جریان</a:t>
                      </a:r>
                      <a:r>
                        <a:rPr lang="fa-IR" baseline="0" dirty="0" smtClean="0"/>
                        <a:t> نقد</a:t>
                      </a:r>
                      <a:endParaRPr lang="fa-IR" dirty="0"/>
                    </a:p>
                  </a:txBody>
                  <a:tcPr/>
                </a:tc>
                <a:tc hMerge="1">
                  <a:txBody>
                    <a:bodyPr/>
                    <a:lstStyle/>
                    <a:p>
                      <a:pPr rtl="1"/>
                      <a:endParaRPr lang="fa-IR" dirty="0"/>
                    </a:p>
                  </a:txBody>
                  <a:tcPr/>
                </a:tc>
                <a:extLst>
                  <a:ext uri="{0D108BD9-81ED-4DB2-BD59-A6C34878D82A}">
                    <a16:rowId xmlns:a16="http://schemas.microsoft.com/office/drawing/2014/main" xmlns="" val="405859399"/>
                  </a:ext>
                </a:extLst>
              </a:tr>
              <a:tr h="375887">
                <a:tc>
                  <a:txBody>
                    <a:bodyPr/>
                    <a:lstStyle/>
                    <a:p>
                      <a:pPr rtl="1"/>
                      <a:endParaRPr lang="fa-IR" dirty="0"/>
                    </a:p>
                  </a:txBody>
                  <a:tcPr/>
                </a:tc>
                <a:tc>
                  <a:txBody>
                    <a:bodyPr/>
                    <a:lstStyle/>
                    <a:p>
                      <a:pPr algn="ctr" rtl="1"/>
                      <a:r>
                        <a:rPr lang="fa-IR" b="1" dirty="0" smtClean="0"/>
                        <a:t>سال</a:t>
                      </a:r>
                      <a:endParaRPr lang="fa-IR" b="1" dirty="0"/>
                    </a:p>
                  </a:txBody>
                  <a:tcPr/>
                </a:tc>
                <a:extLst>
                  <a:ext uri="{0D108BD9-81ED-4DB2-BD59-A6C34878D82A}">
                    <a16:rowId xmlns:a16="http://schemas.microsoft.com/office/drawing/2014/main" xmlns="" val="2037254466"/>
                  </a:ext>
                </a:extLst>
              </a:tr>
              <a:tr h="375887">
                <a:tc>
                  <a:txBody>
                    <a:bodyPr/>
                    <a:lstStyle/>
                    <a:p>
                      <a:pPr algn="ctr" rtl="1"/>
                      <a:r>
                        <a:rPr lang="fa-IR" dirty="0" smtClean="0"/>
                        <a:t>1.800.000</a:t>
                      </a:r>
                      <a:endParaRPr lang="fa-IR" dirty="0"/>
                    </a:p>
                  </a:txBody>
                  <a:tcPr/>
                </a:tc>
                <a:tc>
                  <a:txBody>
                    <a:bodyPr/>
                    <a:lstStyle/>
                    <a:p>
                      <a:pPr algn="ctr" rtl="1"/>
                      <a:r>
                        <a:rPr lang="fa-IR" dirty="0" smtClean="0"/>
                        <a:t>1</a:t>
                      </a:r>
                      <a:endParaRPr lang="fa-IR" dirty="0"/>
                    </a:p>
                  </a:txBody>
                  <a:tcPr/>
                </a:tc>
                <a:extLst>
                  <a:ext uri="{0D108BD9-81ED-4DB2-BD59-A6C34878D82A}">
                    <a16:rowId xmlns:a16="http://schemas.microsoft.com/office/drawing/2014/main" xmlns="" val="55574584"/>
                  </a:ext>
                </a:extLst>
              </a:tr>
              <a:tr h="375887">
                <a:tc>
                  <a:txBody>
                    <a:bodyPr/>
                    <a:lstStyle/>
                    <a:p>
                      <a:pPr algn="ctr" rtl="1"/>
                      <a:r>
                        <a:rPr lang="fa-IR" dirty="0" smtClean="0"/>
                        <a:t>1.200.000</a:t>
                      </a:r>
                      <a:endParaRPr lang="fa-IR" dirty="0"/>
                    </a:p>
                  </a:txBody>
                  <a:tcPr/>
                </a:tc>
                <a:tc>
                  <a:txBody>
                    <a:bodyPr/>
                    <a:lstStyle/>
                    <a:p>
                      <a:pPr algn="ctr" rtl="1"/>
                      <a:r>
                        <a:rPr lang="fa-IR" dirty="0" smtClean="0"/>
                        <a:t>2</a:t>
                      </a:r>
                      <a:endParaRPr lang="fa-IR" dirty="0"/>
                    </a:p>
                  </a:txBody>
                  <a:tcPr/>
                </a:tc>
                <a:extLst>
                  <a:ext uri="{0D108BD9-81ED-4DB2-BD59-A6C34878D82A}">
                    <a16:rowId xmlns:a16="http://schemas.microsoft.com/office/drawing/2014/main" xmlns="" val="2510518427"/>
                  </a:ext>
                </a:extLst>
              </a:tr>
              <a:tr h="375887">
                <a:tc>
                  <a:txBody>
                    <a:bodyPr/>
                    <a:lstStyle/>
                    <a:p>
                      <a:pPr algn="ctr" rtl="1"/>
                      <a:r>
                        <a:rPr lang="fa-IR" dirty="0" smtClean="0"/>
                        <a:t>1.000.000</a:t>
                      </a:r>
                      <a:endParaRPr lang="fa-IR" dirty="0"/>
                    </a:p>
                  </a:txBody>
                  <a:tcPr/>
                </a:tc>
                <a:tc>
                  <a:txBody>
                    <a:bodyPr/>
                    <a:lstStyle/>
                    <a:p>
                      <a:pPr algn="ctr" rtl="1"/>
                      <a:r>
                        <a:rPr lang="fa-IR" dirty="0" smtClean="0"/>
                        <a:t>3</a:t>
                      </a:r>
                      <a:endParaRPr lang="fa-IR" dirty="0"/>
                    </a:p>
                  </a:txBody>
                  <a:tcPr/>
                </a:tc>
                <a:extLst>
                  <a:ext uri="{0D108BD9-81ED-4DB2-BD59-A6C34878D82A}">
                    <a16:rowId xmlns:a16="http://schemas.microsoft.com/office/drawing/2014/main" xmlns="" val="3342417236"/>
                  </a:ext>
                </a:extLst>
              </a:tr>
              <a:tr h="375887">
                <a:tc>
                  <a:txBody>
                    <a:bodyPr/>
                    <a:lstStyle/>
                    <a:p>
                      <a:pPr algn="ctr" rtl="1"/>
                      <a:r>
                        <a:rPr lang="fa-IR" dirty="0" smtClean="0"/>
                        <a:t>500.000</a:t>
                      </a:r>
                      <a:endParaRPr lang="fa-IR" dirty="0"/>
                    </a:p>
                  </a:txBody>
                  <a:tcPr/>
                </a:tc>
                <a:tc>
                  <a:txBody>
                    <a:bodyPr/>
                    <a:lstStyle/>
                    <a:p>
                      <a:pPr algn="ctr" rtl="1"/>
                      <a:r>
                        <a:rPr lang="fa-IR" dirty="0" smtClean="0"/>
                        <a:t>4</a:t>
                      </a:r>
                      <a:endParaRPr lang="fa-IR" dirty="0"/>
                    </a:p>
                  </a:txBody>
                  <a:tcPr/>
                </a:tc>
                <a:extLst>
                  <a:ext uri="{0D108BD9-81ED-4DB2-BD59-A6C34878D82A}">
                    <a16:rowId xmlns:a16="http://schemas.microsoft.com/office/drawing/2014/main" xmlns="" val="2621315280"/>
                  </a:ext>
                </a:extLst>
              </a:tr>
              <a:tr h="375887">
                <a:tc>
                  <a:txBody>
                    <a:bodyPr/>
                    <a:lstStyle/>
                    <a:p>
                      <a:pPr algn="ctr" rtl="1"/>
                      <a:r>
                        <a:rPr lang="fa-IR" dirty="0" smtClean="0"/>
                        <a:t>500.000</a:t>
                      </a:r>
                      <a:endParaRPr lang="fa-IR" dirty="0"/>
                    </a:p>
                  </a:txBody>
                  <a:tcPr/>
                </a:tc>
                <a:tc>
                  <a:txBody>
                    <a:bodyPr/>
                    <a:lstStyle/>
                    <a:p>
                      <a:pPr algn="ctr" rtl="1"/>
                      <a:r>
                        <a:rPr lang="fa-IR" dirty="0" smtClean="0"/>
                        <a:t>5</a:t>
                      </a:r>
                      <a:endParaRPr lang="fa-IR" dirty="0"/>
                    </a:p>
                  </a:txBody>
                  <a:tcPr/>
                </a:tc>
                <a:extLst>
                  <a:ext uri="{0D108BD9-81ED-4DB2-BD59-A6C34878D82A}">
                    <a16:rowId xmlns:a16="http://schemas.microsoft.com/office/drawing/2014/main" xmlns="" val="1172595880"/>
                  </a:ext>
                </a:extLst>
              </a:tr>
            </a:tbl>
          </a:graphicData>
        </a:graphic>
      </p:graphicFrame>
      <p:sp>
        <p:nvSpPr>
          <p:cNvPr id="10" name="Rectangle 9"/>
          <p:cNvSpPr/>
          <p:nvPr/>
        </p:nvSpPr>
        <p:spPr>
          <a:xfrm>
            <a:off x="7283217" y="106510"/>
            <a:ext cx="4607352" cy="584775"/>
          </a:xfrm>
          <a:prstGeom prst="rect">
            <a:avLst/>
          </a:prstGeom>
        </p:spPr>
        <p:txBody>
          <a:bodyPr wrap="none">
            <a:spAutoFit/>
          </a:bodyPr>
          <a:lstStyle/>
          <a:p>
            <a:pPr algn="r"/>
            <a:r>
              <a:rPr lang="en-US" sz="3200" b="1" dirty="0">
                <a:effectLst>
                  <a:glow rad="228600">
                    <a:schemeClr val="accent1">
                      <a:satMod val="175000"/>
                      <a:alpha val="40000"/>
                    </a:schemeClr>
                  </a:glow>
                </a:effectLst>
                <a:cs typeface="B Nazanin" panose="00000400000000000000" pitchFamily="2" charset="-78"/>
              </a:rPr>
              <a:t>(NPV</a:t>
            </a:r>
            <a:r>
              <a:rPr lang="fa-IR" sz="3200" b="1" dirty="0">
                <a:effectLst>
                  <a:glow rad="228600">
                    <a:schemeClr val="accent1">
                      <a:satMod val="175000"/>
                      <a:alpha val="40000"/>
                    </a:schemeClr>
                  </a:glow>
                </a:effectLst>
                <a:cs typeface="B Nazanin" panose="00000400000000000000" pitchFamily="2" charset="-78"/>
              </a:rPr>
              <a:t>روش ارزش فعلی خالص (</a:t>
            </a:r>
          </a:p>
        </p:txBody>
      </p:sp>
    </p:spTree>
    <p:extLst>
      <p:ext uri="{BB962C8B-B14F-4D97-AF65-F5344CB8AC3E}">
        <p14:creationId xmlns:p14="http://schemas.microsoft.com/office/powerpoint/2010/main" val="36498876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500"/>
                                        <p:tgtEl>
                                          <p:spTgt spid="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500"/>
                                        <p:tgtEl>
                                          <p:spTgt spid="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6" grpId="0" animBg="1"/>
      <p:bldP spid="7" grpId="0" animBg="1"/>
      <p:bldP spid="8"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08909" y="1814949"/>
            <a:ext cx="9462655" cy="3970318"/>
          </a:xfrm>
          <a:prstGeom prst="rect">
            <a:avLst/>
          </a:prstGeom>
        </p:spPr>
        <p:txBody>
          <a:bodyPr wrap="square">
            <a:spAutoFit/>
          </a:bodyPr>
          <a:lstStyle/>
          <a:p>
            <a:pPr marL="274320" indent="-274320" algn="r" rtl="1" fontAlgn="auto">
              <a:spcAft>
                <a:spcPts val="0"/>
              </a:spcAft>
              <a:buClr>
                <a:schemeClr val="accent3"/>
              </a:buClr>
              <a:buFont typeface="Wingdings 2"/>
              <a:buNone/>
              <a:defRPr/>
            </a:pPr>
            <a:r>
              <a:rPr lang="fa-IR" sz="2800" dirty="0">
                <a:cs typeface="B Nazanin" panose="00000400000000000000" pitchFamily="2" charset="-78"/>
              </a:rPr>
              <a:t>سال      فاكتور تنزيل 12%     وجوه نقد حاصل    ارزش فعلي وجوه نقد</a:t>
            </a:r>
          </a:p>
          <a:p>
            <a:pPr marL="274320" indent="-274320" algn="r" rtl="1" fontAlgn="auto">
              <a:spcAft>
                <a:spcPts val="0"/>
              </a:spcAft>
              <a:buClr>
                <a:schemeClr val="accent3"/>
              </a:buClr>
              <a:buFont typeface="Wingdings 2"/>
              <a:buNone/>
              <a:defRPr/>
            </a:pPr>
            <a:r>
              <a:rPr lang="fa-IR" sz="2800" dirty="0">
                <a:cs typeface="B Nazanin" panose="00000400000000000000" pitchFamily="2" charset="-78"/>
              </a:rPr>
              <a:t>  1              </a:t>
            </a:r>
            <a:r>
              <a:rPr lang="fa-IR" sz="2800" dirty="0" smtClean="0">
                <a:cs typeface="B Nazanin" panose="00000400000000000000" pitchFamily="2" charset="-78"/>
              </a:rPr>
              <a:t>0/893              1.800.000              1.607.200</a:t>
            </a:r>
            <a:endParaRPr lang="fa-IR" sz="2800" dirty="0">
              <a:cs typeface="B Nazanin" panose="00000400000000000000" pitchFamily="2" charset="-78"/>
            </a:endParaRPr>
          </a:p>
          <a:p>
            <a:pPr marL="274320" indent="-274320" algn="r" rtl="1" fontAlgn="auto">
              <a:spcAft>
                <a:spcPts val="0"/>
              </a:spcAft>
              <a:buClr>
                <a:schemeClr val="accent3"/>
              </a:buClr>
              <a:buFont typeface="Wingdings 2"/>
              <a:buNone/>
              <a:defRPr/>
            </a:pPr>
            <a:r>
              <a:rPr lang="fa-IR" sz="2800" dirty="0">
                <a:cs typeface="B Nazanin" panose="00000400000000000000" pitchFamily="2" charset="-78"/>
              </a:rPr>
              <a:t>  2              </a:t>
            </a:r>
            <a:r>
              <a:rPr lang="fa-IR" sz="2800" dirty="0" smtClean="0">
                <a:cs typeface="B Nazanin" panose="00000400000000000000" pitchFamily="2" charset="-78"/>
              </a:rPr>
              <a:t>0/797              1.200.000               956.600</a:t>
            </a:r>
            <a:endParaRPr lang="fa-IR" sz="2800" dirty="0">
              <a:cs typeface="B Nazanin" panose="00000400000000000000" pitchFamily="2" charset="-78"/>
            </a:endParaRPr>
          </a:p>
          <a:p>
            <a:pPr marL="274320" indent="-274320" algn="r" rtl="1" fontAlgn="auto">
              <a:spcAft>
                <a:spcPts val="0"/>
              </a:spcAft>
              <a:buClr>
                <a:schemeClr val="accent3"/>
              </a:buClr>
              <a:buFont typeface="Wingdings 2"/>
              <a:buNone/>
              <a:defRPr/>
            </a:pPr>
            <a:r>
              <a:rPr lang="fa-IR" sz="2800" dirty="0">
                <a:cs typeface="B Nazanin" panose="00000400000000000000" pitchFamily="2" charset="-78"/>
              </a:rPr>
              <a:t>  3              </a:t>
            </a:r>
            <a:r>
              <a:rPr lang="fa-IR" sz="2800" dirty="0" smtClean="0">
                <a:cs typeface="B Nazanin" panose="00000400000000000000" pitchFamily="2" charset="-78"/>
              </a:rPr>
              <a:t>0/711              1.000.000               711.800</a:t>
            </a:r>
            <a:endParaRPr lang="fa-IR" sz="2800" dirty="0">
              <a:cs typeface="B Nazanin" panose="00000400000000000000" pitchFamily="2" charset="-78"/>
            </a:endParaRPr>
          </a:p>
          <a:p>
            <a:pPr marL="274320" indent="-274320" algn="r" rtl="1" fontAlgn="auto">
              <a:spcAft>
                <a:spcPts val="0"/>
              </a:spcAft>
              <a:buClr>
                <a:schemeClr val="accent3"/>
              </a:buClr>
              <a:buFont typeface="Wingdings 2"/>
              <a:buNone/>
              <a:defRPr/>
            </a:pPr>
            <a:r>
              <a:rPr lang="fa-IR" sz="2800" dirty="0">
                <a:cs typeface="B Nazanin" panose="00000400000000000000" pitchFamily="2" charset="-78"/>
              </a:rPr>
              <a:t>  4              </a:t>
            </a:r>
            <a:r>
              <a:rPr lang="fa-IR" sz="2800" dirty="0" smtClean="0">
                <a:cs typeface="B Nazanin" panose="00000400000000000000" pitchFamily="2" charset="-78"/>
              </a:rPr>
              <a:t>0/635               500.000                 317.800</a:t>
            </a:r>
            <a:endParaRPr lang="fa-IR" sz="2800" dirty="0">
              <a:cs typeface="B Nazanin" panose="00000400000000000000" pitchFamily="2" charset="-78"/>
            </a:endParaRPr>
          </a:p>
          <a:p>
            <a:pPr marL="274320" indent="-274320" algn="r" rtl="1" fontAlgn="auto">
              <a:spcAft>
                <a:spcPts val="0"/>
              </a:spcAft>
              <a:buClr>
                <a:schemeClr val="accent3"/>
              </a:buClr>
              <a:buFont typeface="Wingdings 2"/>
              <a:buNone/>
              <a:defRPr/>
            </a:pPr>
            <a:r>
              <a:rPr lang="fa-IR" sz="2800" dirty="0">
                <a:cs typeface="B Nazanin" panose="00000400000000000000" pitchFamily="2" charset="-78"/>
              </a:rPr>
              <a:t>  5              </a:t>
            </a:r>
            <a:r>
              <a:rPr lang="fa-IR" sz="2800" dirty="0" smtClean="0">
                <a:cs typeface="B Nazanin" panose="00000400000000000000" pitchFamily="2" charset="-78"/>
              </a:rPr>
              <a:t>0/567               500.000                 283.700</a:t>
            </a:r>
            <a:endParaRPr lang="fa-IR" sz="2800" dirty="0">
              <a:cs typeface="B Nazanin" panose="00000400000000000000" pitchFamily="2" charset="-78"/>
            </a:endParaRPr>
          </a:p>
          <a:p>
            <a:pPr marL="274320" indent="-274320" algn="r" rtl="1" fontAlgn="auto">
              <a:spcAft>
                <a:spcPts val="0"/>
              </a:spcAft>
              <a:buClr>
                <a:schemeClr val="accent3"/>
              </a:buClr>
              <a:buFont typeface="Wingdings 2"/>
              <a:buNone/>
              <a:defRPr/>
            </a:pPr>
            <a:r>
              <a:rPr lang="fa-IR" sz="2800" dirty="0">
                <a:cs typeface="B Nazanin" panose="00000400000000000000" pitchFamily="2" charset="-78"/>
              </a:rPr>
              <a:t>  ارزش فعلي وجوه نقد                                   </a:t>
            </a:r>
            <a:r>
              <a:rPr lang="fa-IR" sz="2800" dirty="0" smtClean="0">
                <a:cs typeface="B Nazanin" panose="00000400000000000000" pitchFamily="2" charset="-78"/>
              </a:rPr>
              <a:t>     3.877.100</a:t>
            </a:r>
            <a:endParaRPr lang="fa-IR" sz="2800" dirty="0">
              <a:cs typeface="B Nazanin" panose="00000400000000000000" pitchFamily="2" charset="-78"/>
            </a:endParaRPr>
          </a:p>
          <a:p>
            <a:pPr marL="274320" indent="-274320" algn="r" rtl="1" fontAlgn="auto">
              <a:spcAft>
                <a:spcPts val="0"/>
              </a:spcAft>
              <a:buClr>
                <a:schemeClr val="accent3"/>
              </a:buClr>
              <a:buFont typeface="Wingdings 2"/>
              <a:buNone/>
              <a:defRPr/>
            </a:pPr>
            <a:r>
              <a:rPr lang="en-US" sz="2800" dirty="0">
                <a:cs typeface="B Nazanin" panose="00000400000000000000" pitchFamily="2" charset="-78"/>
              </a:rPr>
              <a:t>  </a:t>
            </a:r>
            <a:r>
              <a:rPr lang="fa-IR" sz="2800" dirty="0">
                <a:cs typeface="B Nazanin" panose="00000400000000000000" pitchFamily="2" charset="-78"/>
              </a:rPr>
              <a:t>مخارج پروژه                                                  </a:t>
            </a:r>
            <a:r>
              <a:rPr lang="fa-IR" sz="2800" dirty="0" smtClean="0">
                <a:cs typeface="B Nazanin" panose="00000400000000000000" pitchFamily="2" charset="-78"/>
              </a:rPr>
              <a:t>  (3.352.200)</a:t>
            </a:r>
            <a:endParaRPr lang="fa-IR" sz="2800" dirty="0">
              <a:cs typeface="B Nazanin" panose="00000400000000000000" pitchFamily="2" charset="-78"/>
            </a:endParaRPr>
          </a:p>
          <a:p>
            <a:pPr marL="274320" indent="-274320" algn="r" rtl="1" fontAlgn="auto">
              <a:spcAft>
                <a:spcPts val="0"/>
              </a:spcAft>
              <a:buClr>
                <a:schemeClr val="accent3"/>
              </a:buClr>
              <a:buFont typeface="Wingdings 2"/>
              <a:buNone/>
              <a:defRPr/>
            </a:pPr>
            <a:r>
              <a:rPr lang="fa-IR" sz="2800" dirty="0">
                <a:cs typeface="B Nazanin" panose="00000400000000000000" pitchFamily="2" charset="-78"/>
              </a:rPr>
              <a:t>  </a:t>
            </a:r>
            <a:r>
              <a:rPr lang="fa-IR" sz="2800" dirty="0" smtClean="0">
                <a:cs typeface="B Nazanin" panose="00000400000000000000" pitchFamily="2" charset="-78"/>
              </a:rPr>
              <a:t>ارزش فعلی خالص                                              </a:t>
            </a:r>
            <a:r>
              <a:rPr lang="fa-IR" sz="2800" dirty="0">
                <a:cs typeface="B Nazanin" panose="00000400000000000000" pitchFamily="2" charset="-78"/>
              </a:rPr>
              <a:t>524900                    </a:t>
            </a:r>
          </a:p>
        </p:txBody>
      </p:sp>
      <p:cxnSp>
        <p:nvCxnSpPr>
          <p:cNvPr id="6" name="Straight Connector 5"/>
          <p:cNvCxnSpPr/>
          <p:nvPr/>
        </p:nvCxnSpPr>
        <p:spPr>
          <a:xfrm flipH="1">
            <a:off x="3606664" y="5231563"/>
            <a:ext cx="184265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a:off x="3606664" y="4369447"/>
            <a:ext cx="1842659" cy="0"/>
          </a:xfrm>
          <a:prstGeom prst="line">
            <a:avLst/>
          </a:prstGeom>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6986389" y="462497"/>
            <a:ext cx="4607352" cy="584775"/>
          </a:xfrm>
          <a:prstGeom prst="rect">
            <a:avLst/>
          </a:prstGeom>
        </p:spPr>
        <p:txBody>
          <a:bodyPr wrap="none">
            <a:spAutoFit/>
          </a:bodyPr>
          <a:lstStyle/>
          <a:p>
            <a:pPr algn="r"/>
            <a:r>
              <a:rPr lang="en-US" sz="3200" b="1" dirty="0">
                <a:effectLst>
                  <a:glow rad="228600">
                    <a:schemeClr val="accent1">
                      <a:satMod val="175000"/>
                      <a:alpha val="40000"/>
                    </a:schemeClr>
                  </a:glow>
                </a:effectLst>
                <a:cs typeface="B Nazanin" panose="00000400000000000000" pitchFamily="2" charset="-78"/>
              </a:rPr>
              <a:t>(NPV</a:t>
            </a:r>
            <a:r>
              <a:rPr lang="fa-IR" sz="3200" b="1" dirty="0">
                <a:effectLst>
                  <a:glow rad="228600">
                    <a:schemeClr val="accent1">
                      <a:satMod val="175000"/>
                      <a:alpha val="40000"/>
                    </a:schemeClr>
                  </a:glow>
                </a:effectLst>
                <a:cs typeface="B Nazanin" panose="00000400000000000000" pitchFamily="2" charset="-78"/>
              </a:rPr>
              <a:t>روش ارزش فعلی خالص (</a:t>
            </a:r>
          </a:p>
        </p:txBody>
      </p:sp>
    </p:spTree>
    <p:extLst>
      <p:ext uri="{BB962C8B-B14F-4D97-AF65-F5344CB8AC3E}">
        <p14:creationId xmlns:p14="http://schemas.microsoft.com/office/powerpoint/2010/main" val="2480351465"/>
      </p:ext>
    </p:extLst>
  </p:cSld>
  <p:clrMapOvr>
    <a:masterClrMapping/>
  </p:clrMapOvr>
  <p:transition spd="slow">
    <p:push dir="u"/>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01977" y="395531"/>
            <a:ext cx="8355172" cy="1200329"/>
          </a:xfrm>
          <a:prstGeom prst="rect">
            <a:avLst/>
          </a:prstGeom>
        </p:spPr>
        <p:txBody>
          <a:bodyPr wrap="none">
            <a:spAutoFit/>
          </a:bodyPr>
          <a:lstStyle/>
          <a:p>
            <a:pPr algn="r"/>
            <a:r>
              <a:rPr lang="fi-FI" altLang="fa-IR" sz="3600" u="sng" dirty="0" smtClean="0">
                <a:effectLst>
                  <a:glow rad="228600">
                    <a:schemeClr val="accent1">
                      <a:satMod val="175000"/>
                      <a:alpha val="40000"/>
                    </a:schemeClr>
                  </a:glow>
                </a:effectLst>
                <a:latin typeface="IRDavat" panose="02000503000000020002" pitchFamily="2" charset="-78"/>
                <a:cs typeface="IRDavat" panose="02000503000000020002" pitchFamily="2" charset="-78"/>
              </a:rPr>
              <a:t>I</a:t>
            </a:r>
            <a:r>
              <a:rPr lang="fi-FI" altLang="fa-IR" sz="3600" dirty="0" smtClean="0">
                <a:effectLst>
                  <a:glow rad="228600">
                    <a:schemeClr val="accent1">
                      <a:satMod val="175000"/>
                      <a:alpha val="40000"/>
                    </a:schemeClr>
                  </a:glow>
                </a:effectLst>
                <a:latin typeface="IRDavat" panose="02000503000000020002" pitchFamily="2" charset="-78"/>
                <a:cs typeface="IRDavat" panose="02000503000000020002" pitchFamily="2" charset="-78"/>
              </a:rPr>
              <a:t>nternal </a:t>
            </a:r>
            <a:r>
              <a:rPr lang="fi-FI" altLang="fa-IR" sz="3600" u="sng" dirty="0">
                <a:effectLst>
                  <a:glow rad="228600">
                    <a:schemeClr val="accent1">
                      <a:satMod val="175000"/>
                      <a:alpha val="40000"/>
                    </a:schemeClr>
                  </a:glow>
                </a:effectLst>
                <a:latin typeface="IRDavat" panose="02000503000000020002" pitchFamily="2" charset="-78"/>
                <a:cs typeface="IRDavat" panose="02000503000000020002" pitchFamily="2" charset="-78"/>
              </a:rPr>
              <a:t>R</a:t>
            </a:r>
            <a:r>
              <a:rPr lang="fi-FI" altLang="fa-IR" sz="3600" dirty="0">
                <a:effectLst>
                  <a:glow rad="228600">
                    <a:schemeClr val="accent1">
                      <a:satMod val="175000"/>
                      <a:alpha val="40000"/>
                    </a:schemeClr>
                  </a:glow>
                </a:effectLst>
                <a:latin typeface="IRDavat" panose="02000503000000020002" pitchFamily="2" charset="-78"/>
                <a:cs typeface="IRDavat" panose="02000503000000020002" pitchFamily="2" charset="-78"/>
              </a:rPr>
              <a:t>ate of </a:t>
            </a:r>
            <a:r>
              <a:rPr lang="fi-FI" altLang="fa-IR" sz="3600" u="sng" dirty="0" smtClean="0">
                <a:effectLst>
                  <a:glow rad="228600">
                    <a:schemeClr val="accent1">
                      <a:satMod val="175000"/>
                      <a:alpha val="40000"/>
                    </a:schemeClr>
                  </a:glow>
                </a:effectLst>
                <a:latin typeface="IRDavat" panose="02000503000000020002" pitchFamily="2" charset="-78"/>
                <a:cs typeface="IRDavat" panose="02000503000000020002" pitchFamily="2" charset="-78"/>
              </a:rPr>
              <a:t>R</a:t>
            </a:r>
            <a:r>
              <a:rPr lang="fi-FI" altLang="fa-IR" sz="3600" dirty="0" smtClean="0">
                <a:effectLst>
                  <a:glow rad="228600">
                    <a:schemeClr val="accent1">
                      <a:satMod val="175000"/>
                      <a:alpha val="40000"/>
                    </a:schemeClr>
                  </a:glow>
                </a:effectLst>
                <a:latin typeface="IRDavat" panose="02000503000000020002" pitchFamily="2" charset="-78"/>
                <a:cs typeface="IRDavat" panose="02000503000000020002" pitchFamily="2" charset="-78"/>
              </a:rPr>
              <a:t>eturn</a:t>
            </a:r>
            <a:r>
              <a:rPr lang="fa-IR" altLang="fa-IR" sz="3600" dirty="0" smtClean="0">
                <a:effectLst>
                  <a:glow rad="228600">
                    <a:schemeClr val="accent1">
                      <a:satMod val="175000"/>
                      <a:alpha val="40000"/>
                    </a:schemeClr>
                  </a:glow>
                </a:effectLst>
                <a:latin typeface="IRDavat" panose="02000503000000020002" pitchFamily="2" charset="-78"/>
                <a:cs typeface="IRDavat" panose="02000503000000020002" pitchFamily="2" charset="-78"/>
              </a:rPr>
              <a:t> </a:t>
            </a:r>
            <a:r>
              <a:rPr lang="en-US" altLang="fa-IR" sz="3600" dirty="0" smtClean="0">
                <a:effectLst>
                  <a:glow rad="228600">
                    <a:schemeClr val="accent1">
                      <a:satMod val="175000"/>
                      <a:alpha val="40000"/>
                    </a:schemeClr>
                  </a:glow>
                </a:effectLst>
                <a:latin typeface="IRDavat" panose="02000503000000020002" pitchFamily="2" charset="-78"/>
                <a:cs typeface="IRDavat" panose="02000503000000020002" pitchFamily="2" charset="-78"/>
              </a:rPr>
              <a:t>(IRR) </a:t>
            </a:r>
            <a:r>
              <a:rPr lang="fa-IR" altLang="fa-IR" sz="3600" dirty="0" smtClean="0">
                <a:effectLst>
                  <a:glow rad="228600">
                    <a:schemeClr val="accent1">
                      <a:satMod val="175000"/>
                      <a:alpha val="40000"/>
                    </a:schemeClr>
                  </a:glow>
                </a:effectLst>
                <a:latin typeface="IRDavat" panose="02000503000000020002" pitchFamily="2" charset="-78"/>
                <a:ea typeface="Majalla UI"/>
                <a:cs typeface="IRDavat" panose="02000503000000020002" pitchFamily="2" charset="-78"/>
              </a:rPr>
              <a:t> </a:t>
            </a:r>
            <a:r>
              <a:rPr lang="fa-IR" sz="3600" b="1" dirty="0" smtClean="0">
                <a:effectLst>
                  <a:glow rad="228600">
                    <a:schemeClr val="accent1">
                      <a:satMod val="175000"/>
                      <a:alpha val="40000"/>
                    </a:schemeClr>
                  </a:glow>
                </a:effectLst>
                <a:cs typeface="B Nazanin" panose="00000400000000000000" pitchFamily="2" charset="-78"/>
              </a:rPr>
              <a:t>روش نرخ بازده داخلی</a:t>
            </a:r>
          </a:p>
          <a:p>
            <a:pPr algn="r"/>
            <a:r>
              <a:rPr lang="fa-IR" sz="3600" dirty="0" smtClean="0">
                <a:effectLst>
                  <a:outerShdw blurRad="38100" dist="38100" dir="2700000" algn="tl">
                    <a:srgbClr val="000000">
                      <a:alpha val="43137"/>
                    </a:srgbClr>
                  </a:outerShdw>
                </a:effectLst>
                <a:cs typeface="B Nazanin" panose="00000400000000000000" pitchFamily="2" charset="-78"/>
              </a:rPr>
              <a:t>یا روش گردش وجوه نقد تنزیل شده</a:t>
            </a:r>
            <a:endParaRPr lang="fa-IR" sz="3600" dirty="0">
              <a:effectLst>
                <a:outerShdw blurRad="38100" dist="38100" dir="2700000" algn="tl">
                  <a:srgbClr val="000000">
                    <a:alpha val="43137"/>
                  </a:srgbClr>
                </a:outerShdw>
              </a:effectLst>
              <a:cs typeface="B Nazanin" panose="00000400000000000000" pitchFamily="2" charset="-78"/>
            </a:endParaRPr>
          </a:p>
        </p:txBody>
      </p:sp>
      <p:sp>
        <p:nvSpPr>
          <p:cNvPr id="3" name="TextBox 2"/>
          <p:cNvSpPr txBox="1"/>
          <p:nvPr/>
        </p:nvSpPr>
        <p:spPr>
          <a:xfrm>
            <a:off x="1944710" y="2098136"/>
            <a:ext cx="9912439" cy="4524315"/>
          </a:xfrm>
          <a:prstGeom prst="rect">
            <a:avLst/>
          </a:prstGeom>
          <a:noFill/>
        </p:spPr>
        <p:txBody>
          <a:bodyPr wrap="square" rtlCol="1">
            <a:spAutoFit/>
          </a:bodyPr>
          <a:lstStyle/>
          <a:p>
            <a:pPr marL="514350" indent="-514350" algn="r" rtl="1">
              <a:buFont typeface="Wingdings" panose="05000000000000000000" pitchFamily="2" charset="2"/>
              <a:buChar char="q"/>
            </a:pPr>
            <a:r>
              <a:rPr lang="fa-IR" altLang="fa-IR" sz="3200" dirty="0">
                <a:ea typeface="Majalla UI"/>
                <a:cs typeface="B Nazanin" panose="00000400000000000000" pitchFamily="2" charset="-78"/>
              </a:rPr>
              <a:t>این نرخ ، سود تضمین شده </a:t>
            </a:r>
            <a:r>
              <a:rPr lang="fa-IR" altLang="fa-IR" sz="3200" dirty="0" smtClean="0">
                <a:ea typeface="Majalla UI"/>
                <a:cs typeface="B Nazanin" panose="00000400000000000000" pitchFamily="2" charset="-78"/>
              </a:rPr>
              <a:t>ای </a:t>
            </a:r>
            <a:r>
              <a:rPr lang="fa-IR" altLang="fa-IR" sz="3200" dirty="0">
                <a:ea typeface="Majalla UI"/>
                <a:cs typeface="B Nazanin" panose="00000400000000000000" pitchFamily="2" charset="-78"/>
              </a:rPr>
              <a:t>است که موجب تساوی ارزش فعلی کلیه وجوه دریافتی آتی پروژه سرمایه گذاری با مبلغ سرمایه گذاری یا مخارج اولیه آن گردد </a:t>
            </a:r>
            <a:r>
              <a:rPr lang="fa-IR" altLang="fa-IR" sz="3200" dirty="0" smtClean="0">
                <a:ea typeface="Majalla UI"/>
                <a:cs typeface="B Nazanin" panose="00000400000000000000" pitchFamily="2" charset="-78"/>
              </a:rPr>
              <a:t>.</a:t>
            </a:r>
          </a:p>
          <a:p>
            <a:pPr algn="r" rtl="1">
              <a:buFont typeface="Wingdings 2" panose="05020102010507070707" pitchFamily="18" charset="2"/>
              <a:buNone/>
            </a:pPr>
            <a:endParaRPr lang="fa-IR" altLang="fa-IR" sz="3200" dirty="0">
              <a:ea typeface="Majalla UI"/>
              <a:cs typeface="B Nazanin" panose="00000400000000000000" pitchFamily="2" charset="-78"/>
            </a:endParaRPr>
          </a:p>
          <a:p>
            <a:pPr algn="r" rtl="1">
              <a:buFont typeface="Wingdings 2" panose="05020102010507070707" pitchFamily="18" charset="2"/>
              <a:buNone/>
            </a:pPr>
            <a:r>
              <a:rPr lang="fa-IR" altLang="fa-IR" sz="3200" dirty="0">
                <a:ea typeface="Majalla UI"/>
                <a:cs typeface="B Nazanin" panose="00000400000000000000" pitchFamily="2" charset="-78"/>
              </a:rPr>
              <a:t>مثلاً ،اگر مخارج اجرای پروژه ای </a:t>
            </a:r>
            <a:r>
              <a:rPr lang="fa-IR" altLang="fa-IR" sz="3200" dirty="0" smtClean="0">
                <a:ea typeface="Majalla UI"/>
                <a:cs typeface="B Nazanin" panose="00000400000000000000" pitchFamily="2" charset="-78"/>
              </a:rPr>
              <a:t>1.000.000 </a:t>
            </a:r>
            <a:r>
              <a:rPr lang="fa-IR" altLang="fa-IR" sz="3200" dirty="0">
                <a:ea typeface="Majalla UI"/>
                <a:cs typeface="B Nazanin" panose="00000400000000000000" pitchFamily="2" charset="-78"/>
              </a:rPr>
              <a:t>ریال باشد و انتظار برود که در 8 سال آینده ، سالانه </a:t>
            </a:r>
            <a:r>
              <a:rPr lang="fa-IR" altLang="fa-IR" sz="3200" dirty="0" smtClean="0">
                <a:ea typeface="Majalla UI"/>
                <a:cs typeface="B Nazanin" panose="00000400000000000000" pitchFamily="2" charset="-78"/>
              </a:rPr>
              <a:t>200.000 </a:t>
            </a:r>
            <a:r>
              <a:rPr lang="fa-IR" altLang="fa-IR" sz="3200" dirty="0">
                <a:ea typeface="Majalla UI"/>
                <a:cs typeface="B Nazanin" panose="00000400000000000000" pitchFamily="2" charset="-78"/>
              </a:rPr>
              <a:t>ریال نقداً عاید کند ، نرخ بازده داخلی این پروژه نرخی است که اگر عواید سالانه بر مبنای آن تنزیل شود ، ارزش فعلی آنها مساوی </a:t>
            </a:r>
            <a:r>
              <a:rPr lang="fa-IR" altLang="fa-IR" sz="3200" dirty="0" smtClean="0">
                <a:ea typeface="Majalla UI"/>
                <a:cs typeface="B Nazanin" panose="00000400000000000000" pitchFamily="2" charset="-78"/>
              </a:rPr>
              <a:t>1.000.000ریال </a:t>
            </a:r>
            <a:r>
              <a:rPr lang="fa-IR" altLang="fa-IR" sz="3200" dirty="0">
                <a:ea typeface="Majalla UI"/>
                <a:cs typeface="B Nazanin" panose="00000400000000000000" pitchFamily="2" charset="-78"/>
              </a:rPr>
              <a:t>گردد .</a:t>
            </a:r>
            <a:endParaRPr lang="en-US" altLang="fa-IR" sz="3200" dirty="0">
              <a:cs typeface="B Nazanin" panose="00000400000000000000" pitchFamily="2" charset="-78"/>
            </a:endParaRPr>
          </a:p>
          <a:p>
            <a:pPr algn="r"/>
            <a:endParaRPr lang="fa-IR" sz="3200" dirty="0">
              <a:cs typeface="B Nazanin" panose="00000400000000000000" pitchFamily="2" charset="-78"/>
            </a:endParaRPr>
          </a:p>
        </p:txBody>
      </p:sp>
    </p:spTree>
    <p:extLst>
      <p:ext uri="{BB962C8B-B14F-4D97-AF65-F5344CB8AC3E}">
        <p14:creationId xmlns:p14="http://schemas.microsoft.com/office/powerpoint/2010/main" val="1128998406"/>
      </p:ext>
    </p:extLst>
  </p:cSld>
  <p:clrMapOvr>
    <a:masterClrMapping/>
  </p:clrMapOvr>
  <p:transition spd="slow">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51675" y="395531"/>
            <a:ext cx="3605474" cy="646331"/>
          </a:xfrm>
          <a:prstGeom prst="rect">
            <a:avLst/>
          </a:prstGeom>
        </p:spPr>
        <p:txBody>
          <a:bodyPr wrap="none">
            <a:spAutoFit/>
          </a:bodyPr>
          <a:lstStyle/>
          <a:p>
            <a:pPr algn="r"/>
            <a:r>
              <a:rPr lang="fa-IR" sz="3600" b="1" dirty="0" smtClean="0">
                <a:effectLst>
                  <a:glow rad="228600">
                    <a:schemeClr val="accent1">
                      <a:satMod val="175000"/>
                      <a:alpha val="40000"/>
                    </a:schemeClr>
                  </a:glow>
                </a:effectLst>
                <a:cs typeface="B Nazanin" panose="00000400000000000000" pitchFamily="2" charset="-78"/>
              </a:rPr>
              <a:t>روش نرخ بازده داخلی</a:t>
            </a:r>
          </a:p>
        </p:txBody>
      </p:sp>
      <p:sp>
        <p:nvSpPr>
          <p:cNvPr id="3" name="TextBox 2"/>
          <p:cNvSpPr txBox="1"/>
          <p:nvPr/>
        </p:nvSpPr>
        <p:spPr>
          <a:xfrm>
            <a:off x="2034862" y="1467071"/>
            <a:ext cx="9912439" cy="1077218"/>
          </a:xfrm>
          <a:prstGeom prst="rect">
            <a:avLst/>
          </a:prstGeom>
          <a:noFill/>
        </p:spPr>
        <p:txBody>
          <a:bodyPr wrap="square" rtlCol="1">
            <a:spAutoFit/>
          </a:bodyPr>
          <a:lstStyle/>
          <a:p>
            <a:pPr algn="r" rtl="1">
              <a:buFont typeface="Wingdings 2" panose="05020102010507070707" pitchFamily="18" charset="2"/>
              <a:buNone/>
            </a:pPr>
            <a:endParaRPr lang="fa-IR" altLang="fa-IR" sz="3200" dirty="0">
              <a:ea typeface="Majalla UI"/>
              <a:cs typeface="B Nazanin" panose="00000400000000000000" pitchFamily="2" charset="-78"/>
            </a:endParaRPr>
          </a:p>
          <a:p>
            <a:pPr algn="r"/>
            <a:endParaRPr lang="fa-IR" sz="3200" dirty="0">
              <a:cs typeface="B Nazanin" panose="00000400000000000000" pitchFamily="2" charset="-78"/>
            </a:endParaRPr>
          </a:p>
        </p:txBody>
      </p:sp>
      <p:grpSp>
        <p:nvGrpSpPr>
          <p:cNvPr id="4" name="Group 3"/>
          <p:cNvGrpSpPr/>
          <p:nvPr/>
        </p:nvGrpSpPr>
        <p:grpSpPr>
          <a:xfrm>
            <a:off x="7423038" y="1220069"/>
            <a:ext cx="4524263" cy="785611"/>
            <a:chOff x="0" y="19586"/>
            <a:chExt cx="8128000" cy="1216800"/>
          </a:xfrm>
          <a:scene3d>
            <a:camera prst="orthographicFront"/>
            <a:lightRig rig="threePt" dir="t">
              <a:rot lat="0" lon="0" rev="7500000"/>
            </a:lightRig>
          </a:scene3d>
        </p:grpSpPr>
        <p:sp>
          <p:nvSpPr>
            <p:cNvPr id="5" name="Rounded Rectangle 4"/>
            <p:cNvSpPr/>
            <p:nvPr/>
          </p:nvSpPr>
          <p:spPr>
            <a:xfrm>
              <a:off x="0" y="19586"/>
              <a:ext cx="8128000" cy="1216800"/>
            </a:xfrm>
            <a:prstGeom prst="roundRect">
              <a:avLst/>
            </a:prstGeom>
            <a:sp3d prstMaterial="plastic">
              <a:bevelT w="127000" h="25400" prst="relaxedInset"/>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6" name="Rounded Rectangle 4"/>
            <p:cNvSpPr txBox="1"/>
            <p:nvPr/>
          </p:nvSpPr>
          <p:spPr>
            <a:xfrm>
              <a:off x="59399" y="78985"/>
              <a:ext cx="8009202" cy="109800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37160" tIns="137160" rIns="137160" bIns="137160" numCol="1" spcCol="1270" anchor="ctr" anchorCtr="0">
              <a:noAutofit/>
            </a:bodyPr>
            <a:lstStyle/>
            <a:p>
              <a:pPr marL="274320" indent="-274320" algn="just" rtl="1">
                <a:buClr>
                  <a:schemeClr val="accent3"/>
                </a:buClr>
                <a:defRPr/>
              </a:pPr>
              <a:r>
                <a:rPr lang="fa-IR" sz="3600" b="1" dirty="0" smtClean="0">
                  <a:solidFill>
                    <a:schemeClr val="bg1"/>
                  </a:solidFill>
                  <a:cs typeface="B Nazanin" pitchFamily="2" charset="-78"/>
                </a:rPr>
                <a:t>مزایا و معایب:</a:t>
              </a:r>
              <a:endParaRPr lang="en-US" sz="3600" b="1" dirty="0">
                <a:solidFill>
                  <a:schemeClr val="bg1"/>
                </a:solidFill>
                <a:cs typeface="B Nazanin" pitchFamily="2" charset="-78"/>
              </a:endParaRPr>
            </a:p>
          </p:txBody>
        </p:sp>
      </p:grpSp>
      <p:sp>
        <p:nvSpPr>
          <p:cNvPr id="7" name="TextBox 6"/>
          <p:cNvSpPr txBox="1"/>
          <p:nvPr/>
        </p:nvSpPr>
        <p:spPr>
          <a:xfrm>
            <a:off x="2034862" y="2175982"/>
            <a:ext cx="9879376" cy="4493538"/>
          </a:xfrm>
          <a:prstGeom prst="rect">
            <a:avLst/>
          </a:prstGeom>
          <a:noFill/>
        </p:spPr>
        <p:txBody>
          <a:bodyPr wrap="square" rtlCol="1">
            <a:spAutoFit/>
          </a:bodyPr>
          <a:lstStyle/>
          <a:p>
            <a:pPr marL="285750" indent="-285750" algn="r" rtl="1">
              <a:buFont typeface="Wingdings" panose="05000000000000000000" pitchFamily="2" charset="2"/>
              <a:buChar char="q"/>
            </a:pPr>
            <a:r>
              <a:rPr lang="fa-IR" sz="2800" b="1" dirty="0" smtClean="0">
                <a:cs typeface="B Nazanin" panose="00000400000000000000" pitchFamily="2" charset="-78"/>
              </a:rPr>
              <a:t>مزایا:</a:t>
            </a:r>
          </a:p>
          <a:p>
            <a:pPr marL="285750" indent="-285750" algn="r" rtl="1">
              <a:buFont typeface="Arial" panose="020B0604020202020204" pitchFamily="34" charset="0"/>
              <a:buChar char="•"/>
            </a:pPr>
            <a:r>
              <a:rPr lang="fa-IR" sz="2800" dirty="0" smtClean="0">
                <a:cs typeface="B Nazanin" panose="00000400000000000000" pitchFamily="2" charset="-78"/>
              </a:rPr>
              <a:t>در نظر گرفتن ارزش زمانی پول و زمان بندی گردش وجوه نقد در طول عمر پروژه</a:t>
            </a:r>
          </a:p>
          <a:p>
            <a:pPr marL="285750" indent="-285750" algn="r" rtl="1">
              <a:buFont typeface="Arial" panose="020B0604020202020204" pitchFamily="34" charset="0"/>
              <a:buChar char="•"/>
            </a:pPr>
            <a:r>
              <a:rPr lang="fa-IR" sz="2800" dirty="0" smtClean="0">
                <a:cs typeface="B Nazanin" panose="00000400000000000000" pitchFamily="2" charset="-78"/>
              </a:rPr>
              <a:t>مد نظر قرار دادن سودآوری پروژه در طول عمر پروژه</a:t>
            </a:r>
          </a:p>
          <a:p>
            <a:pPr marL="285750" indent="-285750" algn="r" rtl="1">
              <a:buFont typeface="Arial" panose="020B0604020202020204" pitchFamily="34" charset="0"/>
              <a:buChar char="•"/>
            </a:pPr>
            <a:r>
              <a:rPr lang="fa-IR" sz="2800" dirty="0" smtClean="0">
                <a:cs typeface="B Nazanin" panose="00000400000000000000" pitchFamily="2" charset="-78"/>
              </a:rPr>
              <a:t>نرخ بازده داخلی محاسبه شده ، ممکن است برای مدیریت مفهوم بیشتری از مبلغ ارزش فعلی خالص داشته باشد</a:t>
            </a:r>
          </a:p>
          <a:p>
            <a:pPr algn="r" rtl="1"/>
            <a:endParaRPr lang="fa-IR" sz="1600" dirty="0" smtClean="0">
              <a:cs typeface="B Nazanin" panose="00000400000000000000" pitchFamily="2" charset="-78"/>
            </a:endParaRPr>
          </a:p>
          <a:p>
            <a:pPr marL="285750" indent="-285750" algn="r" rtl="1">
              <a:buFont typeface="Wingdings" panose="05000000000000000000" pitchFamily="2" charset="2"/>
              <a:buChar char="q"/>
            </a:pPr>
            <a:r>
              <a:rPr lang="fa-IR" sz="2800" b="1" dirty="0" smtClean="0">
                <a:cs typeface="B Nazanin" panose="00000400000000000000" pitchFamily="2" charset="-78"/>
              </a:rPr>
              <a:t>معایب:</a:t>
            </a:r>
          </a:p>
          <a:p>
            <a:pPr marL="285750" indent="-285750" algn="r" rtl="1">
              <a:buFont typeface="Arial" panose="020B0604020202020204" pitchFamily="34" charset="0"/>
              <a:buChar char="•"/>
            </a:pPr>
            <a:r>
              <a:rPr lang="fa-IR" sz="2800" dirty="0" smtClean="0">
                <a:cs typeface="B Nazanin" panose="00000400000000000000" pitchFamily="2" charset="-78"/>
              </a:rPr>
              <a:t>بکارگیری این روش در مقایسه با سایر روش ها مشکل است.</a:t>
            </a:r>
          </a:p>
          <a:p>
            <a:pPr marL="285750" indent="-285750" algn="r" rtl="1">
              <a:buFont typeface="Arial" panose="020B0604020202020204" pitchFamily="34" charset="0"/>
              <a:buChar char="•"/>
            </a:pPr>
            <a:r>
              <a:rPr lang="fa-IR" sz="2800" dirty="0" smtClean="0">
                <a:cs typeface="B Nazanin" panose="00000400000000000000" pitchFamily="2" charset="-78"/>
              </a:rPr>
              <a:t>متغیر اصلی، در این روش وجه نقد است و سود حسابداری به روش سیستم تعهدی و مفاهیمی چون استهلاک در آن نقشی ندارد</a:t>
            </a:r>
            <a:endParaRPr lang="fa-IR" dirty="0" smtClean="0"/>
          </a:p>
          <a:p>
            <a:pPr marL="285750" indent="-285750" algn="r" rtl="1">
              <a:buFont typeface="Arial" panose="020B0604020202020204" pitchFamily="34" charset="0"/>
              <a:buChar char="•"/>
            </a:pPr>
            <a:endParaRPr lang="fa-IR" dirty="0"/>
          </a:p>
        </p:txBody>
      </p:sp>
    </p:spTree>
    <p:extLst>
      <p:ext uri="{BB962C8B-B14F-4D97-AF65-F5344CB8AC3E}">
        <p14:creationId xmlns:p14="http://schemas.microsoft.com/office/powerpoint/2010/main" val="1574517711"/>
      </p:ext>
    </p:extLst>
  </p:cSld>
  <p:clrMapOvr>
    <a:masterClrMapping/>
  </p:clrMapOvr>
  <p:transition spd="slow">
    <p:push dir="u"/>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082769" y="385224"/>
            <a:ext cx="3741730" cy="646331"/>
          </a:xfrm>
          <a:prstGeom prst="rect">
            <a:avLst/>
          </a:prstGeom>
        </p:spPr>
        <p:txBody>
          <a:bodyPr wrap="none">
            <a:spAutoFit/>
          </a:bodyPr>
          <a:lstStyle/>
          <a:p>
            <a:pPr algn="r"/>
            <a:r>
              <a:rPr lang="fa-IR" sz="3600" b="1" dirty="0" smtClean="0">
                <a:effectLst>
                  <a:glow rad="228600">
                    <a:schemeClr val="accent1">
                      <a:satMod val="175000"/>
                      <a:alpha val="40000"/>
                    </a:schemeClr>
                  </a:glow>
                </a:effectLst>
                <a:cs typeface="B Nazanin" panose="00000400000000000000" pitchFamily="2" charset="-78"/>
              </a:rPr>
              <a:t>روش نرخ بازده داخلی</a:t>
            </a:r>
            <a:endParaRPr lang="fa-IR" sz="3600" b="1" dirty="0">
              <a:effectLst>
                <a:glow rad="228600">
                  <a:schemeClr val="accent1">
                    <a:satMod val="175000"/>
                    <a:alpha val="40000"/>
                  </a:schemeClr>
                </a:glow>
              </a:effectLst>
              <a:cs typeface="B Nazanin" panose="00000400000000000000" pitchFamily="2" charset="-78"/>
            </a:endParaRPr>
          </a:p>
        </p:txBody>
      </p:sp>
      <p:sp>
        <p:nvSpPr>
          <p:cNvPr id="4" name="TextBox 3"/>
          <p:cNvSpPr txBox="1"/>
          <p:nvPr/>
        </p:nvSpPr>
        <p:spPr>
          <a:xfrm>
            <a:off x="1957590" y="1300766"/>
            <a:ext cx="10020798" cy="4031873"/>
          </a:xfrm>
          <a:prstGeom prst="rect">
            <a:avLst/>
          </a:prstGeom>
          <a:noFill/>
        </p:spPr>
        <p:txBody>
          <a:bodyPr wrap="square" rtlCol="1">
            <a:spAutoFit/>
          </a:bodyPr>
          <a:lstStyle/>
          <a:p>
            <a:pPr algn="r"/>
            <a:r>
              <a:rPr lang="fa-IR" sz="3200" dirty="0" smtClean="0">
                <a:cs typeface="B Nazanin" panose="00000400000000000000" pitchFamily="2" charset="-78"/>
              </a:rPr>
              <a:t>مثال: شرکت جعفری می خواهد ماشین آلاتی را به بهای تمام شده 20.000.000 خریداری نماید در صورت اینکه خرید ماشین آلات سالانه 6.000.000 هزینه عملیاتی نقدی شرکت صرفه جویی خواهد شد.</a:t>
            </a:r>
          </a:p>
          <a:p>
            <a:pPr algn="r"/>
            <a:r>
              <a:rPr lang="fa-IR" sz="3200" dirty="0" smtClean="0">
                <a:cs typeface="B Nazanin" panose="00000400000000000000" pitchFamily="2" charset="-78"/>
              </a:rPr>
              <a:t>عمر مفید 10 سال و ارزش اسقاط صفر برآورد شده است و نرخ مالیات 25% و روش محاسبه استهلاک خط مستقیم است و نرخ هزینه تامین مالی 18% است</a:t>
            </a:r>
          </a:p>
          <a:p>
            <a:pPr algn="r"/>
            <a:r>
              <a:rPr lang="fa-IR" sz="3200" dirty="0" smtClean="0">
                <a:cs typeface="B Nazanin" panose="00000400000000000000" pitchFamily="2" charset="-78"/>
              </a:rPr>
              <a:t>مطلوب است: </a:t>
            </a:r>
          </a:p>
          <a:p>
            <a:pPr algn="r"/>
            <a:r>
              <a:rPr lang="fa-IR" sz="3200" dirty="0" smtClean="0">
                <a:cs typeface="B Nazanin" panose="00000400000000000000" pitchFamily="2" charset="-78"/>
              </a:rPr>
              <a:t>الف) محاسبه مزایای نقدی خالص سالانه ماشین آلات</a:t>
            </a:r>
          </a:p>
          <a:p>
            <a:pPr algn="r"/>
            <a:r>
              <a:rPr lang="fa-IR" sz="3200" dirty="0" smtClean="0">
                <a:cs typeface="B Nazanin" panose="00000400000000000000" pitchFamily="2" charset="-78"/>
              </a:rPr>
              <a:t>ب) محاسبه نرخ بازده داخلی و ارائه پیشنهاد به مدیریت جهت قبول یا رد </a:t>
            </a:r>
            <a:endParaRPr lang="fa-IR" sz="3200" dirty="0">
              <a:cs typeface="B Nazanin" panose="00000400000000000000" pitchFamily="2" charset="-78"/>
            </a:endParaRPr>
          </a:p>
        </p:txBody>
      </p:sp>
    </p:spTree>
    <p:extLst>
      <p:ext uri="{BB962C8B-B14F-4D97-AF65-F5344CB8AC3E}">
        <p14:creationId xmlns:p14="http://schemas.microsoft.com/office/powerpoint/2010/main" val="4033200892"/>
      </p:ext>
    </p:extLst>
  </p:cSld>
  <p:clrMapOvr>
    <a:masterClrMapping/>
  </p:clrMapOvr>
  <p:transition spd="slow">
    <p:push dir="u"/>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648690" y="138544"/>
            <a:ext cx="4520290" cy="3184205"/>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a:noAutofit/>
          </a:bodyPr>
          <a:lst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r"/>
            <a:r>
              <a:rPr lang="fa-IR" sz="2800" b="1" dirty="0" smtClean="0">
                <a:solidFill>
                  <a:srgbClr val="FF0000"/>
                </a:solidFill>
                <a:cs typeface="B Nazanin" panose="00000400000000000000" pitchFamily="2" charset="-78"/>
              </a:rPr>
              <a:t>خلاصه مسئله:</a:t>
            </a:r>
          </a:p>
          <a:p>
            <a:r>
              <a:rPr lang="fa-IR" sz="2800" dirty="0" smtClean="0">
                <a:cs typeface="B Nazanin" panose="00000400000000000000" pitchFamily="2" charset="-78"/>
              </a:rPr>
              <a:t>20.000.000      :بهای تمام شده</a:t>
            </a:r>
            <a:br>
              <a:rPr lang="fa-IR" sz="2800" dirty="0" smtClean="0">
                <a:cs typeface="B Nazanin" panose="00000400000000000000" pitchFamily="2" charset="-78"/>
              </a:rPr>
            </a:br>
            <a:r>
              <a:rPr lang="fa-IR" sz="2800" dirty="0" smtClean="0">
                <a:cs typeface="B Nazanin" panose="00000400000000000000" pitchFamily="2" charset="-78"/>
              </a:rPr>
              <a:t>صفر       : ارزش اسقاط</a:t>
            </a:r>
            <a:br>
              <a:rPr lang="fa-IR" sz="2800" dirty="0" smtClean="0">
                <a:cs typeface="B Nazanin" panose="00000400000000000000" pitchFamily="2" charset="-78"/>
              </a:rPr>
            </a:br>
            <a:r>
              <a:rPr lang="fa-IR" sz="2800" dirty="0" smtClean="0">
                <a:cs typeface="B Nazanin" panose="00000400000000000000" pitchFamily="2" charset="-78"/>
              </a:rPr>
              <a:t>10 سال          : عمر مفید</a:t>
            </a:r>
            <a:br>
              <a:rPr lang="fa-IR" sz="2800" dirty="0" smtClean="0">
                <a:cs typeface="B Nazanin" panose="00000400000000000000" pitchFamily="2" charset="-78"/>
              </a:rPr>
            </a:br>
            <a:r>
              <a:rPr lang="fa-IR" sz="2800" dirty="0" smtClean="0">
                <a:cs typeface="B Nazanin" panose="00000400000000000000" pitchFamily="2" charset="-78"/>
              </a:rPr>
              <a:t>6.000.000 : صرفه جویی نقدی</a:t>
            </a:r>
            <a:br>
              <a:rPr lang="fa-IR" sz="2800" dirty="0" smtClean="0">
                <a:cs typeface="B Nazanin" panose="00000400000000000000" pitchFamily="2" charset="-78"/>
              </a:rPr>
            </a:br>
            <a:r>
              <a:rPr lang="fa-IR" sz="2800" dirty="0" smtClean="0">
                <a:cs typeface="B Nazanin" panose="00000400000000000000" pitchFamily="2" charset="-78"/>
              </a:rPr>
              <a:t>18%   : </a:t>
            </a:r>
            <a:r>
              <a:rPr lang="fa-IR" sz="2800" dirty="0">
                <a:cs typeface="B Nazanin" panose="00000400000000000000" pitchFamily="2" charset="-78"/>
              </a:rPr>
              <a:t>هزینه تامین مالی</a:t>
            </a:r>
            <a:br>
              <a:rPr lang="fa-IR" sz="2800" dirty="0">
                <a:cs typeface="B Nazanin" panose="00000400000000000000" pitchFamily="2" charset="-78"/>
              </a:rPr>
            </a:br>
            <a:r>
              <a:rPr lang="fa-IR" sz="2800" dirty="0" smtClean="0">
                <a:cs typeface="B Nazanin" panose="00000400000000000000" pitchFamily="2" charset="-78"/>
              </a:rPr>
              <a:t>25% :نرخ مالیات بر درآمد</a:t>
            </a:r>
            <a:endParaRPr lang="fa-IR" sz="2800" dirty="0">
              <a:cs typeface="B Nazanin" panose="00000400000000000000" pitchFamily="2" charset="-78"/>
            </a:endParaRPr>
          </a:p>
        </p:txBody>
      </p:sp>
      <p:sp>
        <p:nvSpPr>
          <p:cNvPr id="3" name="TextBox 2"/>
          <p:cNvSpPr txBox="1"/>
          <p:nvPr/>
        </p:nvSpPr>
        <p:spPr>
          <a:xfrm>
            <a:off x="10189586" y="1214912"/>
            <a:ext cx="1388522" cy="523220"/>
          </a:xfrm>
          <a:prstGeom prst="rect">
            <a:avLst/>
          </a:prstGeom>
          <a:noFill/>
        </p:spPr>
        <p:txBody>
          <a:bodyPr wrap="none" rtlCol="1">
            <a:spAutoFit/>
          </a:bodyPr>
          <a:lstStyle/>
          <a:p>
            <a:r>
              <a:rPr lang="fa-IR" sz="2800" b="1" dirty="0" smtClean="0">
                <a:cs typeface="B Nazanin" panose="00000400000000000000" pitchFamily="2" charset="-78"/>
              </a:rPr>
              <a:t>حل: الف) </a:t>
            </a:r>
            <a:endParaRPr lang="fa-IR" sz="2800" b="1" dirty="0">
              <a:cs typeface="B Nazanin" panose="00000400000000000000" pitchFamily="2" charset="-78"/>
            </a:endParaRPr>
          </a:p>
        </p:txBody>
      </p:sp>
      <p:graphicFrame>
        <p:nvGraphicFramePr>
          <p:cNvPr id="4" name="Table 3"/>
          <p:cNvGraphicFramePr>
            <a:graphicFrameLocks noGrp="1"/>
          </p:cNvGraphicFramePr>
          <p:nvPr>
            <p:extLst>
              <p:ext uri="{D42A27DB-BD31-4B8C-83A1-F6EECF244321}">
                <p14:modId xmlns:p14="http://schemas.microsoft.com/office/powerpoint/2010/main" val="2409268"/>
              </p:ext>
            </p:extLst>
          </p:nvPr>
        </p:nvGraphicFramePr>
        <p:xfrm>
          <a:off x="6391804" y="1915836"/>
          <a:ext cx="5186304" cy="3200400"/>
        </p:xfrm>
        <a:graphic>
          <a:graphicData uri="http://schemas.openxmlformats.org/drawingml/2006/table">
            <a:tbl>
              <a:tblPr rtl="1" firstRow="1" bandRow="1">
                <a:tableStyleId>{5C22544A-7EE6-4342-B048-85BDC9FD1C3A}</a:tableStyleId>
              </a:tblPr>
              <a:tblGrid>
                <a:gridCol w="3681288">
                  <a:extLst>
                    <a:ext uri="{9D8B030D-6E8A-4147-A177-3AD203B41FA5}">
                      <a16:colId xmlns:a16="http://schemas.microsoft.com/office/drawing/2014/main" xmlns="" val="584291201"/>
                    </a:ext>
                  </a:extLst>
                </a:gridCol>
                <a:gridCol w="1505016">
                  <a:extLst>
                    <a:ext uri="{9D8B030D-6E8A-4147-A177-3AD203B41FA5}">
                      <a16:colId xmlns:a16="http://schemas.microsoft.com/office/drawing/2014/main" xmlns="" val="4263403879"/>
                    </a:ext>
                  </a:extLst>
                </a:gridCol>
              </a:tblGrid>
              <a:tr h="370840">
                <a:tc>
                  <a:txBody>
                    <a:bodyPr/>
                    <a:lstStyle/>
                    <a:p>
                      <a:pPr rtl="1"/>
                      <a:r>
                        <a:rPr lang="fa-IR" sz="2400" b="0" dirty="0" smtClean="0">
                          <a:solidFill>
                            <a:schemeClr val="tx1"/>
                          </a:solidFill>
                          <a:cs typeface="B Nazanin" panose="00000400000000000000" pitchFamily="2" charset="-78"/>
                        </a:rPr>
                        <a:t>صرفه جویی در هزینه نقدی</a:t>
                      </a:r>
                      <a:endParaRPr lang="fa-IR" sz="2400" b="0" dirty="0">
                        <a:solidFill>
                          <a:schemeClr val="tx1"/>
                        </a:solidFill>
                        <a:cs typeface="B Nazanin" panose="00000400000000000000" pitchFamily="2"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rtl="1"/>
                      <a:r>
                        <a:rPr lang="fa-IR" sz="2400" b="0" dirty="0" smtClean="0">
                          <a:solidFill>
                            <a:schemeClr val="tx1"/>
                          </a:solidFill>
                          <a:cs typeface="B Nazanin" panose="00000400000000000000" pitchFamily="2" charset="-78"/>
                        </a:rPr>
                        <a:t>6.000.000</a:t>
                      </a:r>
                      <a:endParaRPr lang="fa-IR" sz="2400" b="0" dirty="0">
                        <a:solidFill>
                          <a:schemeClr val="tx1"/>
                        </a:solidFill>
                        <a:cs typeface="B Nazanin" panose="00000400000000000000" pitchFamily="2"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4081001770"/>
                  </a:ext>
                </a:extLst>
              </a:tr>
              <a:tr h="370840">
                <a:tc>
                  <a:txBody>
                    <a:bodyPr/>
                    <a:lstStyle/>
                    <a:p>
                      <a:pPr marL="342900" indent="-342900" rtl="1">
                        <a:buFontTx/>
                        <a:buChar char="-"/>
                      </a:pPr>
                      <a:r>
                        <a:rPr lang="fa-IR" sz="2400" b="0" dirty="0" smtClean="0">
                          <a:solidFill>
                            <a:schemeClr val="tx1"/>
                          </a:solidFill>
                          <a:cs typeface="B Nazanin" panose="00000400000000000000" pitchFamily="2" charset="-78"/>
                        </a:rPr>
                        <a:t>هزینه استهلاک</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rtl="1"/>
                      <a:r>
                        <a:rPr lang="fa-IR" sz="2400" b="0" dirty="0" smtClean="0">
                          <a:solidFill>
                            <a:schemeClr val="tx1"/>
                          </a:solidFill>
                          <a:cs typeface="B Nazanin" panose="00000400000000000000" pitchFamily="2" charset="-78"/>
                        </a:rPr>
                        <a:t>(2.000.000)</a:t>
                      </a:r>
                      <a:endParaRPr lang="fa-IR" sz="2400" b="0" dirty="0">
                        <a:solidFill>
                          <a:schemeClr val="tx1"/>
                        </a:solidFill>
                        <a:cs typeface="B Nazanin" panose="00000400000000000000" pitchFamily="2"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2089750371"/>
                  </a:ext>
                </a:extLst>
              </a:tr>
              <a:tr h="370840">
                <a:tc>
                  <a:txBody>
                    <a:bodyPr/>
                    <a:lstStyle/>
                    <a:p>
                      <a:pPr rtl="1"/>
                      <a:r>
                        <a:rPr lang="fa-IR" sz="2400" b="0" dirty="0" smtClean="0">
                          <a:solidFill>
                            <a:schemeClr val="tx1"/>
                          </a:solidFill>
                          <a:cs typeface="B Nazanin" panose="00000400000000000000" pitchFamily="2" charset="-78"/>
                        </a:rPr>
                        <a:t>افزایش در سود قبل از مالیات</a:t>
                      </a:r>
                      <a:endParaRPr lang="fa-IR" sz="2400" b="0" dirty="0">
                        <a:solidFill>
                          <a:schemeClr val="tx1"/>
                        </a:solidFill>
                        <a:cs typeface="B Nazanin" panose="00000400000000000000" pitchFamily="2"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rtl="1"/>
                      <a:r>
                        <a:rPr lang="fa-IR" sz="2400" b="0" dirty="0" smtClean="0">
                          <a:solidFill>
                            <a:schemeClr val="tx1"/>
                          </a:solidFill>
                          <a:cs typeface="B Nazanin" panose="00000400000000000000" pitchFamily="2" charset="-78"/>
                        </a:rPr>
                        <a:t>4.000.000</a:t>
                      </a:r>
                      <a:endParaRPr lang="fa-IR" sz="2400" b="0" dirty="0">
                        <a:solidFill>
                          <a:schemeClr val="tx1"/>
                        </a:solidFill>
                        <a:cs typeface="B Nazanin" panose="00000400000000000000" pitchFamily="2"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4009867936"/>
                  </a:ext>
                </a:extLst>
              </a:tr>
              <a:tr h="370840">
                <a:tc>
                  <a:txBody>
                    <a:bodyPr/>
                    <a:lstStyle/>
                    <a:p>
                      <a:pPr rtl="1"/>
                      <a:r>
                        <a:rPr lang="fa-IR" sz="2400" b="0" dirty="0" smtClean="0">
                          <a:solidFill>
                            <a:schemeClr val="tx1"/>
                          </a:solidFill>
                          <a:cs typeface="B Nazanin" panose="00000400000000000000" pitchFamily="2" charset="-78"/>
                        </a:rPr>
                        <a:t>- مالیات (25%)</a:t>
                      </a:r>
                      <a:endParaRPr lang="fa-IR" sz="2400" b="0" dirty="0">
                        <a:solidFill>
                          <a:schemeClr val="tx1"/>
                        </a:solidFill>
                        <a:cs typeface="B Nazanin" panose="00000400000000000000" pitchFamily="2"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rtl="1"/>
                      <a:r>
                        <a:rPr lang="fa-IR" sz="2400" b="0" dirty="0" smtClean="0">
                          <a:solidFill>
                            <a:schemeClr val="tx1"/>
                          </a:solidFill>
                          <a:cs typeface="B Nazanin" panose="00000400000000000000" pitchFamily="2" charset="-78"/>
                        </a:rPr>
                        <a:t>(1.000.000)</a:t>
                      </a:r>
                      <a:endParaRPr lang="fa-IR" sz="2400" b="0" dirty="0">
                        <a:solidFill>
                          <a:schemeClr val="tx1"/>
                        </a:solidFill>
                        <a:cs typeface="B Nazanin" panose="00000400000000000000" pitchFamily="2"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269958670"/>
                  </a:ext>
                </a:extLst>
              </a:tr>
              <a:tr h="370840">
                <a:tc>
                  <a:txBody>
                    <a:bodyPr/>
                    <a:lstStyle/>
                    <a:p>
                      <a:pPr rtl="1"/>
                      <a:r>
                        <a:rPr lang="fa-IR" sz="2400" b="0" dirty="0" smtClean="0">
                          <a:solidFill>
                            <a:schemeClr val="tx1"/>
                          </a:solidFill>
                          <a:cs typeface="B Nazanin" panose="00000400000000000000" pitchFamily="2" charset="-78"/>
                        </a:rPr>
                        <a:t>افزایش</a:t>
                      </a:r>
                      <a:r>
                        <a:rPr lang="fa-IR" sz="2400" b="0" baseline="0" dirty="0" smtClean="0">
                          <a:solidFill>
                            <a:schemeClr val="tx1"/>
                          </a:solidFill>
                          <a:cs typeface="B Nazanin" panose="00000400000000000000" pitchFamily="2" charset="-78"/>
                        </a:rPr>
                        <a:t> در سود بعد از مالیات</a:t>
                      </a:r>
                      <a:endParaRPr lang="fa-IR" sz="2400" b="0" dirty="0">
                        <a:solidFill>
                          <a:schemeClr val="tx1"/>
                        </a:solidFill>
                        <a:cs typeface="B Nazanin" panose="00000400000000000000" pitchFamily="2"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rtl="1"/>
                      <a:r>
                        <a:rPr lang="fa-IR" sz="2400" b="0" dirty="0" smtClean="0">
                          <a:solidFill>
                            <a:schemeClr val="tx1"/>
                          </a:solidFill>
                          <a:cs typeface="B Nazanin" panose="00000400000000000000" pitchFamily="2" charset="-78"/>
                        </a:rPr>
                        <a:t>3.000.000</a:t>
                      </a:r>
                      <a:endParaRPr lang="fa-IR" sz="2400" b="0" dirty="0">
                        <a:solidFill>
                          <a:schemeClr val="tx1"/>
                        </a:solidFill>
                        <a:cs typeface="B Nazanin" panose="00000400000000000000" pitchFamily="2"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2171585179"/>
                  </a:ext>
                </a:extLst>
              </a:tr>
              <a:tr h="370840">
                <a:tc>
                  <a:txBody>
                    <a:bodyPr/>
                    <a:lstStyle/>
                    <a:p>
                      <a:pPr rtl="1"/>
                      <a:r>
                        <a:rPr lang="fa-IR" sz="2400" b="0" dirty="0" smtClean="0">
                          <a:solidFill>
                            <a:schemeClr val="tx1"/>
                          </a:solidFill>
                          <a:cs typeface="B Nazanin" panose="00000400000000000000" pitchFamily="2" charset="-78"/>
                        </a:rPr>
                        <a:t>+ هزینه</a:t>
                      </a:r>
                      <a:r>
                        <a:rPr lang="fa-IR" sz="2400" b="0" baseline="0" dirty="0" smtClean="0">
                          <a:solidFill>
                            <a:schemeClr val="tx1"/>
                          </a:solidFill>
                          <a:cs typeface="B Nazanin" panose="00000400000000000000" pitchFamily="2" charset="-78"/>
                        </a:rPr>
                        <a:t> استهلاک</a:t>
                      </a:r>
                      <a:endParaRPr lang="fa-IR" sz="2400" b="0" dirty="0">
                        <a:solidFill>
                          <a:schemeClr val="tx1"/>
                        </a:solidFill>
                        <a:cs typeface="B Nazanin" panose="00000400000000000000" pitchFamily="2"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rtl="1"/>
                      <a:r>
                        <a:rPr lang="fa-IR" sz="2400" b="0" dirty="0" smtClean="0">
                          <a:solidFill>
                            <a:schemeClr val="tx1"/>
                          </a:solidFill>
                          <a:cs typeface="B Nazanin" panose="00000400000000000000" pitchFamily="2" charset="-78"/>
                        </a:rPr>
                        <a:t>2.000.000</a:t>
                      </a:r>
                      <a:endParaRPr lang="fa-IR" sz="2400" b="0" dirty="0">
                        <a:solidFill>
                          <a:schemeClr val="tx1"/>
                        </a:solidFill>
                        <a:cs typeface="B Nazanin" panose="00000400000000000000" pitchFamily="2"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4220479667"/>
                  </a:ext>
                </a:extLst>
              </a:tr>
              <a:tr h="370840">
                <a:tc>
                  <a:txBody>
                    <a:bodyPr/>
                    <a:lstStyle/>
                    <a:p>
                      <a:pPr rtl="1"/>
                      <a:r>
                        <a:rPr lang="fa-IR" sz="2400" b="0" dirty="0" smtClean="0">
                          <a:solidFill>
                            <a:schemeClr val="tx1"/>
                          </a:solidFill>
                          <a:cs typeface="B Nazanin" panose="00000400000000000000" pitchFamily="2" charset="-78"/>
                        </a:rPr>
                        <a:t>مزایای نقدی خالص سالانه تا 10 سال</a:t>
                      </a:r>
                      <a:endParaRPr lang="fa-IR" sz="2400" b="0" dirty="0">
                        <a:solidFill>
                          <a:schemeClr val="tx1"/>
                        </a:solidFill>
                        <a:cs typeface="B Nazanin" panose="00000400000000000000" pitchFamily="2"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rtl="1"/>
                      <a:r>
                        <a:rPr lang="fa-IR" sz="2400" b="0" dirty="0" smtClean="0">
                          <a:solidFill>
                            <a:schemeClr val="tx1"/>
                          </a:solidFill>
                          <a:cs typeface="B Nazanin" panose="00000400000000000000" pitchFamily="2" charset="-78"/>
                        </a:rPr>
                        <a:t>5.000.000</a:t>
                      </a:r>
                      <a:endParaRPr lang="fa-IR" sz="2400" b="0" dirty="0">
                        <a:solidFill>
                          <a:schemeClr val="tx1"/>
                        </a:solidFill>
                        <a:cs typeface="B Nazanin" panose="00000400000000000000" pitchFamily="2"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2813055070"/>
                  </a:ext>
                </a:extLst>
              </a:tr>
            </a:tbl>
          </a:graphicData>
        </a:graphic>
      </p:graphicFrame>
      <p:cxnSp>
        <p:nvCxnSpPr>
          <p:cNvPr id="6" name="Straight Connector 5"/>
          <p:cNvCxnSpPr/>
          <p:nvPr/>
        </p:nvCxnSpPr>
        <p:spPr>
          <a:xfrm>
            <a:off x="6391804" y="5074671"/>
            <a:ext cx="152870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6391804" y="5116236"/>
            <a:ext cx="1528703" cy="0"/>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 name="Rectangle 8"/>
              <p:cNvSpPr/>
              <p:nvPr/>
            </p:nvSpPr>
            <p:spPr>
              <a:xfrm>
                <a:off x="1648690" y="5442664"/>
                <a:ext cx="5218095" cy="532582"/>
              </a:xfrm>
              <a:prstGeom prst="rect">
                <a:avLst/>
              </a:prstGeom>
            </p:spPr>
            <p:txBody>
              <a:bodyPr wrap="none">
                <a:spAutoFit/>
              </a:bodyPr>
              <a:lstStyle/>
              <a:p>
                <a14:m>
                  <m:oMath xmlns:m="http://schemas.openxmlformats.org/officeDocument/2006/math">
                    <m:r>
                      <m:rPr>
                        <m:nor/>
                      </m:rPr>
                      <a:rPr lang="fa-IR" b="0" i="0" smtClean="0">
                        <a:latin typeface="Cambria Math" panose="02040503050406030204" pitchFamily="18" charset="0"/>
                      </a:rPr>
                      <m:t>هزینه استهلاک</m:t>
                    </m:r>
                    <m:r>
                      <m:rPr>
                        <m:nor/>
                      </m:rPr>
                      <a:rPr lang="fa-IR" b="0" i="0" smtClean="0">
                        <a:latin typeface="Cambria Math" panose="02040503050406030204" pitchFamily="18" charset="0"/>
                      </a:rPr>
                      <m:t> هر سال</m:t>
                    </m:r>
                    <m:r>
                      <a:rPr lang="fa-IR" b="0" i="1" smtClean="0">
                        <a:latin typeface="Cambria Math" panose="02040503050406030204" pitchFamily="18" charset="0"/>
                      </a:rPr>
                      <m:t>=</m:t>
                    </m:r>
                    <m:f>
                      <m:fPr>
                        <m:ctrlPr>
                          <a:rPr lang="fa-IR" b="0" i="1" smtClean="0">
                            <a:latin typeface="Cambria Math"/>
                          </a:rPr>
                        </m:ctrlPr>
                      </m:fPr>
                      <m:num>
                        <m:r>
                          <m:rPr>
                            <m:nor/>
                          </m:rPr>
                          <a:rPr lang="fa-IR" b="0" i="0" smtClean="0">
                            <a:latin typeface="Cambria Math" panose="02040503050406030204" pitchFamily="18" charset="0"/>
                          </a:rPr>
                          <m:t>20</m:t>
                        </m:r>
                        <m:r>
                          <m:rPr>
                            <m:nor/>
                          </m:rPr>
                          <a:rPr lang="fa-IR" b="0" i="0" smtClean="0">
                            <a:latin typeface="Cambria Math" panose="02040503050406030204" pitchFamily="18" charset="0"/>
                          </a:rPr>
                          <m:t>.</m:t>
                        </m:r>
                        <m:r>
                          <m:rPr>
                            <m:nor/>
                          </m:rPr>
                          <a:rPr lang="fa-IR" b="0" i="0" smtClean="0">
                            <a:latin typeface="Cambria Math" panose="02040503050406030204" pitchFamily="18" charset="0"/>
                          </a:rPr>
                          <m:t>000</m:t>
                        </m:r>
                        <m:r>
                          <m:rPr>
                            <m:nor/>
                          </m:rPr>
                          <a:rPr lang="fa-IR" b="0" i="0" smtClean="0">
                            <a:latin typeface="Cambria Math" panose="02040503050406030204" pitchFamily="18" charset="0"/>
                          </a:rPr>
                          <m:t>.</m:t>
                        </m:r>
                        <m:r>
                          <m:rPr>
                            <m:nor/>
                          </m:rPr>
                          <a:rPr lang="fa-IR" b="0" i="0" smtClean="0">
                            <a:latin typeface="Cambria Math" panose="02040503050406030204" pitchFamily="18" charset="0"/>
                          </a:rPr>
                          <m:t>000</m:t>
                        </m:r>
                      </m:num>
                      <m:den>
                        <m:r>
                          <m:rPr>
                            <m:nor/>
                          </m:rPr>
                          <a:rPr lang="fa-IR" b="0" i="0" smtClean="0">
                            <a:latin typeface="Cambria Math" panose="02040503050406030204" pitchFamily="18" charset="0"/>
                          </a:rPr>
                          <m:t>10</m:t>
                        </m:r>
                      </m:den>
                    </m:f>
                  </m:oMath>
                </a14:m>
                <a:r>
                  <a:rPr lang="fa-IR" dirty="0" smtClean="0"/>
                  <a:t>=</a:t>
                </a:r>
                <a14:m>
                  <m:oMath xmlns:m="http://schemas.openxmlformats.org/officeDocument/2006/math">
                    <m:r>
                      <m:rPr>
                        <m:nor/>
                      </m:rPr>
                      <a:rPr lang="fa-IR" b="0" i="0" dirty="0" smtClean="0">
                        <a:latin typeface="Cambria Math" panose="02040503050406030204" pitchFamily="18" charset="0"/>
                      </a:rPr>
                      <m:t>2.000.000</m:t>
                    </m:r>
                  </m:oMath>
                </a14:m>
                <a:endParaRPr lang="fa-IR" dirty="0"/>
              </a:p>
            </p:txBody>
          </p:sp>
        </mc:Choice>
        <mc:Fallback xmlns="">
          <p:sp>
            <p:nvSpPr>
              <p:cNvPr id="9" name="Rectangle 8"/>
              <p:cNvSpPr>
                <a:spLocks noRot="1" noChangeAspect="1" noMove="1" noResize="1" noEditPoints="1" noAdjustHandles="1" noChangeArrowheads="1" noChangeShapeType="1" noTextEdit="1"/>
              </p:cNvSpPr>
              <p:nvPr/>
            </p:nvSpPr>
            <p:spPr>
              <a:xfrm>
                <a:off x="1648690" y="5442664"/>
                <a:ext cx="5218095" cy="532582"/>
              </a:xfrm>
              <a:prstGeom prst="rect">
                <a:avLst/>
              </a:prstGeom>
              <a:blipFill>
                <a:blip r:embed="rId2"/>
                <a:stretch>
                  <a:fillRect b="-5747"/>
                </a:stretch>
              </a:blipFill>
            </p:spPr>
            <p:txBody>
              <a:bodyPr/>
              <a:lstStyle/>
              <a:p>
                <a:r>
                  <a:rPr lang="fa-IR">
                    <a:noFill/>
                  </a:rPr>
                  <a:t> </a:t>
                </a:r>
              </a:p>
            </p:txBody>
          </p:sp>
        </mc:Fallback>
      </mc:AlternateContent>
      <p:sp>
        <p:nvSpPr>
          <p:cNvPr id="8" name="Rectangle 7"/>
          <p:cNvSpPr/>
          <p:nvPr/>
        </p:nvSpPr>
        <p:spPr>
          <a:xfrm>
            <a:off x="8082769" y="385224"/>
            <a:ext cx="3741730" cy="646331"/>
          </a:xfrm>
          <a:prstGeom prst="rect">
            <a:avLst/>
          </a:prstGeom>
        </p:spPr>
        <p:txBody>
          <a:bodyPr wrap="none">
            <a:spAutoFit/>
          </a:bodyPr>
          <a:lstStyle/>
          <a:p>
            <a:pPr algn="r"/>
            <a:r>
              <a:rPr lang="fa-IR" sz="3600" b="1" dirty="0" smtClean="0">
                <a:effectLst>
                  <a:glow rad="228600">
                    <a:schemeClr val="accent1">
                      <a:satMod val="175000"/>
                      <a:alpha val="40000"/>
                    </a:schemeClr>
                  </a:glow>
                </a:effectLst>
                <a:cs typeface="B Nazanin" panose="00000400000000000000" pitchFamily="2" charset="-78"/>
              </a:rPr>
              <a:t>روش نرخ بازده داخلی</a:t>
            </a:r>
            <a:endParaRPr lang="fa-IR" sz="3600" b="1" dirty="0">
              <a:effectLst>
                <a:glow rad="228600">
                  <a:schemeClr val="accent1">
                    <a:satMod val="175000"/>
                    <a:alpha val="40000"/>
                  </a:schemeClr>
                </a:glow>
              </a:effectLst>
              <a:cs typeface="B Nazanin" panose="00000400000000000000" pitchFamily="2" charset="-78"/>
            </a:endParaRPr>
          </a:p>
        </p:txBody>
      </p:sp>
    </p:spTree>
    <p:extLst>
      <p:ext uri="{BB962C8B-B14F-4D97-AF65-F5344CB8AC3E}">
        <p14:creationId xmlns:p14="http://schemas.microsoft.com/office/powerpoint/2010/main" val="269178349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randombar(horizontal)">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648689" y="138544"/>
            <a:ext cx="5151356" cy="1870560"/>
          </a:xfrm>
          <a:prstGeom prst="rect">
            <a:avLst/>
          </a:prstGeom>
          <a:noFill/>
          <a:ln w="952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a:noAutofit/>
          </a:bodyPr>
          <a:lst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r"/>
            <a:r>
              <a:rPr lang="fa-IR" sz="2800" b="1" dirty="0" smtClean="0">
                <a:solidFill>
                  <a:srgbClr val="FF0000"/>
                </a:solidFill>
                <a:cs typeface="B Nazanin" panose="00000400000000000000" pitchFamily="2" charset="-78"/>
              </a:rPr>
              <a:t>خلاصه مسئله:</a:t>
            </a:r>
          </a:p>
          <a:p>
            <a:r>
              <a:rPr lang="fa-IR" sz="2800" dirty="0" smtClean="0">
                <a:cs typeface="B Nazanin" panose="00000400000000000000" pitchFamily="2" charset="-78"/>
              </a:rPr>
              <a:t>20.000.000      :بهای تمام شده</a:t>
            </a:r>
            <a:br>
              <a:rPr lang="fa-IR" sz="2800" dirty="0" smtClean="0">
                <a:cs typeface="B Nazanin" panose="00000400000000000000" pitchFamily="2" charset="-78"/>
              </a:rPr>
            </a:br>
            <a:r>
              <a:rPr lang="fa-IR" sz="2800" dirty="0" smtClean="0">
                <a:cs typeface="B Nazanin" panose="00000400000000000000" pitchFamily="2" charset="-78"/>
              </a:rPr>
              <a:t>18%   : </a:t>
            </a:r>
            <a:r>
              <a:rPr lang="fa-IR" sz="2800" dirty="0">
                <a:cs typeface="B Nazanin" panose="00000400000000000000" pitchFamily="2" charset="-78"/>
              </a:rPr>
              <a:t>هزینه تامین مالی</a:t>
            </a:r>
            <a:br>
              <a:rPr lang="fa-IR" sz="2800" dirty="0">
                <a:cs typeface="B Nazanin" panose="00000400000000000000" pitchFamily="2" charset="-78"/>
              </a:rPr>
            </a:br>
            <a:r>
              <a:rPr lang="fa-IR" sz="2400" dirty="0" smtClean="0">
                <a:solidFill>
                  <a:schemeClr val="tx1"/>
                </a:solidFill>
                <a:cs typeface="B Nazanin" panose="00000400000000000000" pitchFamily="2" charset="-78"/>
              </a:rPr>
              <a:t>5.000.000 :مزایای نقدی خالص سالانه تا 10 سال</a:t>
            </a:r>
          </a:p>
          <a:p>
            <a:endParaRPr lang="fa-IR" sz="2800" dirty="0">
              <a:cs typeface="B Nazanin" panose="00000400000000000000" pitchFamily="2" charset="-78"/>
            </a:endParaRPr>
          </a:p>
        </p:txBody>
      </p:sp>
      <p:sp>
        <p:nvSpPr>
          <p:cNvPr id="3" name="TextBox 2"/>
          <p:cNvSpPr txBox="1"/>
          <p:nvPr/>
        </p:nvSpPr>
        <p:spPr>
          <a:xfrm>
            <a:off x="10189586" y="1228768"/>
            <a:ext cx="1231427" cy="523220"/>
          </a:xfrm>
          <a:prstGeom prst="rect">
            <a:avLst/>
          </a:prstGeom>
          <a:noFill/>
        </p:spPr>
        <p:txBody>
          <a:bodyPr wrap="none" rtlCol="1">
            <a:spAutoFit/>
          </a:bodyPr>
          <a:lstStyle/>
          <a:p>
            <a:r>
              <a:rPr lang="fa-IR" sz="2800" b="1" dirty="0" smtClean="0">
                <a:cs typeface="B Nazanin" panose="00000400000000000000" pitchFamily="2" charset="-78"/>
              </a:rPr>
              <a:t>حل: ب) </a:t>
            </a:r>
            <a:endParaRPr lang="fa-IR" sz="2800" b="1" dirty="0">
              <a:cs typeface="B Nazanin" panose="00000400000000000000" pitchFamily="2" charset="-78"/>
            </a:endParaRPr>
          </a:p>
        </p:txBody>
      </p:sp>
      <mc:AlternateContent xmlns:mc="http://schemas.openxmlformats.org/markup-compatibility/2006" xmlns:a14="http://schemas.microsoft.com/office/drawing/2010/main">
        <mc:Choice Requires="a14">
          <p:sp>
            <p:nvSpPr>
              <p:cNvPr id="5" name="TextBox 4"/>
              <p:cNvSpPr txBox="1"/>
              <p:nvPr/>
            </p:nvSpPr>
            <p:spPr>
              <a:xfrm>
                <a:off x="7495504" y="1860221"/>
                <a:ext cx="4454833" cy="1141659"/>
              </a:xfrm>
              <a:prstGeom prst="rect">
                <a:avLst/>
              </a:prstGeom>
              <a:noFill/>
            </p:spPr>
            <p:txBody>
              <a:bodyPr wrap="square" rtlCol="1">
                <a:spAutoFit/>
              </a:bodyPr>
              <a:lstStyle/>
              <a:p>
                <a:pPr algn="r"/>
                <a:r>
                  <a:rPr lang="fa-IR" dirty="0" smtClean="0"/>
                  <a:t>عامل بهره ارزش فعلی اقساط مساوی:</a:t>
                </a:r>
              </a:p>
              <a:p>
                <a:pPr algn="r"/>
                <a:endParaRPr lang="fa-IR" i="1" dirty="0" smtClean="0">
                  <a:latin typeface="Cambria Math" panose="02040503050406030204" pitchFamily="18" charset="0"/>
                </a:endParaRPr>
              </a:p>
              <a:p>
                <a14:m>
                  <m:oMath xmlns:m="http://schemas.openxmlformats.org/officeDocument/2006/math">
                    <m:f>
                      <m:fPr>
                        <m:ctrlPr>
                          <a:rPr lang="fa-IR" i="1" smtClean="0">
                            <a:latin typeface="Cambria Math"/>
                          </a:rPr>
                        </m:ctrlPr>
                      </m:fPr>
                      <m:num>
                        <m:r>
                          <m:rPr>
                            <m:nor/>
                          </m:rPr>
                          <a:rPr lang="fa-IR" b="0" i="0" smtClean="0">
                            <a:latin typeface="Cambria Math" panose="02040503050406030204" pitchFamily="18" charset="0"/>
                          </a:rPr>
                          <m:t>مبلغ سرمایه گذاری</m:t>
                        </m:r>
                      </m:num>
                      <m:den>
                        <m:r>
                          <m:rPr>
                            <m:nor/>
                          </m:rPr>
                          <a:rPr lang="fa-IR" b="0" i="0" smtClean="0">
                            <a:latin typeface="Cambria Math" panose="02040503050406030204" pitchFamily="18" charset="0"/>
                          </a:rPr>
                          <m:t>جریان های نقدی سالانه</m:t>
                        </m:r>
                      </m:den>
                    </m:f>
                  </m:oMath>
                </a14:m>
                <a:r>
                  <a:rPr lang="fa-IR" dirty="0" smtClean="0"/>
                  <a:t>= </a:t>
                </a:r>
                <a14:m>
                  <m:oMath xmlns:m="http://schemas.openxmlformats.org/officeDocument/2006/math">
                    <m:f>
                      <m:fPr>
                        <m:ctrlPr>
                          <a:rPr lang="fa-IR" i="1">
                            <a:latin typeface="Cambria Math"/>
                          </a:rPr>
                        </m:ctrlPr>
                      </m:fPr>
                      <m:num>
                        <m:r>
                          <m:rPr>
                            <m:nor/>
                          </m:rPr>
                          <a:rPr lang="fa-IR">
                            <a:latin typeface="Cambria Math" panose="02040503050406030204" pitchFamily="18" charset="0"/>
                          </a:rPr>
                          <m:t>20</m:t>
                        </m:r>
                        <m:r>
                          <m:rPr>
                            <m:nor/>
                          </m:rPr>
                          <a:rPr lang="fa-IR">
                            <a:latin typeface="Cambria Math" panose="02040503050406030204" pitchFamily="18" charset="0"/>
                          </a:rPr>
                          <m:t>,</m:t>
                        </m:r>
                        <m:r>
                          <m:rPr>
                            <m:nor/>
                          </m:rPr>
                          <a:rPr lang="fa-IR">
                            <a:latin typeface="Cambria Math" panose="02040503050406030204" pitchFamily="18" charset="0"/>
                          </a:rPr>
                          <m:t>000</m:t>
                        </m:r>
                        <m:r>
                          <m:rPr>
                            <m:nor/>
                          </m:rPr>
                          <a:rPr lang="fa-IR">
                            <a:latin typeface="Cambria Math" panose="02040503050406030204" pitchFamily="18" charset="0"/>
                          </a:rPr>
                          <m:t>,</m:t>
                        </m:r>
                        <m:r>
                          <m:rPr>
                            <m:nor/>
                          </m:rPr>
                          <a:rPr lang="fa-IR">
                            <a:latin typeface="Cambria Math" panose="02040503050406030204" pitchFamily="18" charset="0"/>
                          </a:rPr>
                          <m:t>000</m:t>
                        </m:r>
                      </m:num>
                      <m:den>
                        <m:r>
                          <m:rPr>
                            <m:nor/>
                          </m:rPr>
                          <a:rPr lang="fa-IR">
                            <a:latin typeface="Cambria Math" panose="02040503050406030204" pitchFamily="18" charset="0"/>
                          </a:rPr>
                          <m:t>5</m:t>
                        </m:r>
                        <m:r>
                          <m:rPr>
                            <m:nor/>
                          </m:rPr>
                          <a:rPr lang="fa-IR">
                            <a:latin typeface="Cambria Math" panose="02040503050406030204" pitchFamily="18" charset="0"/>
                          </a:rPr>
                          <m:t>,</m:t>
                        </m:r>
                        <m:r>
                          <m:rPr>
                            <m:nor/>
                          </m:rPr>
                          <a:rPr lang="fa-IR">
                            <a:latin typeface="Cambria Math" panose="02040503050406030204" pitchFamily="18" charset="0"/>
                          </a:rPr>
                          <m:t>000</m:t>
                        </m:r>
                        <m:r>
                          <m:rPr>
                            <m:nor/>
                          </m:rPr>
                          <a:rPr lang="fa-IR">
                            <a:latin typeface="Cambria Math" panose="02040503050406030204" pitchFamily="18" charset="0"/>
                          </a:rPr>
                          <m:t>,</m:t>
                        </m:r>
                        <m:r>
                          <m:rPr>
                            <m:nor/>
                          </m:rPr>
                          <a:rPr lang="fa-IR">
                            <a:latin typeface="Cambria Math" panose="02040503050406030204" pitchFamily="18" charset="0"/>
                          </a:rPr>
                          <m:t>000</m:t>
                        </m:r>
                      </m:den>
                    </m:f>
                  </m:oMath>
                </a14:m>
                <a:r>
                  <a:rPr lang="fa-IR" dirty="0" smtClean="0"/>
                  <a:t>4=</a:t>
                </a:r>
                <a:endParaRPr lang="fa-IR" dirty="0"/>
              </a:p>
            </p:txBody>
          </p:sp>
        </mc:Choice>
        <mc:Fallback xmlns="">
          <p:sp>
            <p:nvSpPr>
              <p:cNvPr id="5" name="TextBox 4"/>
              <p:cNvSpPr txBox="1">
                <a:spLocks noRot="1" noChangeAspect="1" noMove="1" noResize="1" noEditPoints="1" noAdjustHandles="1" noChangeArrowheads="1" noChangeShapeType="1" noTextEdit="1"/>
              </p:cNvSpPr>
              <p:nvPr/>
            </p:nvSpPr>
            <p:spPr>
              <a:xfrm>
                <a:off x="7495504" y="1860221"/>
                <a:ext cx="4454833" cy="1141659"/>
              </a:xfrm>
              <a:prstGeom prst="rect">
                <a:avLst/>
              </a:prstGeom>
              <a:blipFill>
                <a:blip r:embed="rId2"/>
                <a:stretch>
                  <a:fillRect t="-2674" r="-1096"/>
                </a:stretch>
              </a:blipFill>
            </p:spPr>
            <p:txBody>
              <a:bodyPr/>
              <a:lstStyle/>
              <a:p>
                <a:r>
                  <a:rPr lang="fa-IR">
                    <a:noFill/>
                  </a:rPr>
                  <a:t> </a:t>
                </a:r>
              </a:p>
            </p:txBody>
          </p:sp>
        </mc:Fallback>
      </mc:AlternateContent>
      <p:graphicFrame>
        <p:nvGraphicFramePr>
          <p:cNvPr id="8" name="Table 7"/>
          <p:cNvGraphicFramePr>
            <a:graphicFrameLocks noGrp="1"/>
          </p:cNvGraphicFramePr>
          <p:nvPr>
            <p:extLst>
              <p:ext uri="{D42A27DB-BD31-4B8C-83A1-F6EECF244321}">
                <p14:modId xmlns:p14="http://schemas.microsoft.com/office/powerpoint/2010/main" val="1127733916"/>
              </p:ext>
            </p:extLst>
          </p:nvPr>
        </p:nvGraphicFramePr>
        <p:xfrm>
          <a:off x="8555007" y="3232993"/>
          <a:ext cx="2335826" cy="1043234"/>
        </p:xfrm>
        <a:graphic>
          <a:graphicData uri="http://schemas.openxmlformats.org/drawingml/2006/table">
            <a:tbl>
              <a:tblPr rtl="1" firstRow="1" bandRow="1"/>
              <a:tblGrid>
                <a:gridCol w="822618">
                  <a:extLst>
                    <a:ext uri="{9D8B030D-6E8A-4147-A177-3AD203B41FA5}">
                      <a16:colId xmlns:a16="http://schemas.microsoft.com/office/drawing/2014/main" xmlns="" val="2047090721"/>
                    </a:ext>
                  </a:extLst>
                </a:gridCol>
                <a:gridCol w="822618">
                  <a:extLst>
                    <a:ext uri="{9D8B030D-6E8A-4147-A177-3AD203B41FA5}">
                      <a16:colId xmlns:a16="http://schemas.microsoft.com/office/drawing/2014/main" xmlns="" val="3791384693"/>
                    </a:ext>
                  </a:extLst>
                </a:gridCol>
                <a:gridCol w="690590">
                  <a:extLst>
                    <a:ext uri="{9D8B030D-6E8A-4147-A177-3AD203B41FA5}">
                      <a16:colId xmlns:a16="http://schemas.microsoft.com/office/drawing/2014/main" xmlns="" val="3044032470"/>
                    </a:ext>
                  </a:extLst>
                </a:gridCol>
              </a:tblGrid>
              <a:tr h="646994">
                <a:tc>
                  <a:txBody>
                    <a:bodyPr/>
                    <a:lstStyle/>
                    <a:p>
                      <a:pPr algn="ctr" rtl="1"/>
                      <a:r>
                        <a:rPr lang="fa-IR" b="1" dirty="0" smtClean="0">
                          <a:solidFill>
                            <a:schemeClr val="bg1"/>
                          </a:solidFill>
                        </a:rPr>
                        <a:t>22%</a:t>
                      </a:r>
                      <a:endParaRPr lang="fa-IR" b="1" dirty="0">
                        <a:solidFill>
                          <a:schemeClr val="bg1"/>
                        </a:solidFill>
                      </a:endParaRPr>
                    </a:p>
                  </a:txBody>
                  <a:tcPr>
                    <a:solidFill>
                      <a:srgbClr val="C00000"/>
                    </a:solidFill>
                  </a:tcPr>
                </a:tc>
                <a:tc>
                  <a:txBody>
                    <a:bodyPr/>
                    <a:lstStyle/>
                    <a:p>
                      <a:pPr algn="ctr" rtl="1"/>
                      <a:r>
                        <a:rPr lang="fa-IR" b="1" dirty="0" smtClean="0">
                          <a:solidFill>
                            <a:schemeClr val="bg1"/>
                          </a:solidFill>
                        </a:rPr>
                        <a:t>21%</a:t>
                      </a:r>
                      <a:endParaRPr lang="fa-IR" b="1" dirty="0">
                        <a:solidFill>
                          <a:schemeClr val="bg1"/>
                        </a:solidFill>
                      </a:endParaRPr>
                    </a:p>
                  </a:txBody>
                  <a:tcPr>
                    <a:solidFill>
                      <a:srgbClr val="C00000"/>
                    </a:solidFill>
                  </a:tcPr>
                </a:tc>
                <a:tc>
                  <a:txBody>
                    <a:bodyPr/>
                    <a:lstStyle/>
                    <a:p>
                      <a:pPr algn="ctr" rtl="1"/>
                      <a:r>
                        <a:rPr lang="fa-IR" b="1" dirty="0" smtClean="0">
                          <a:solidFill>
                            <a:schemeClr val="bg1"/>
                          </a:solidFill>
                        </a:rPr>
                        <a:t>سال</a:t>
                      </a:r>
                      <a:endParaRPr lang="fa-IR" b="1" dirty="0">
                        <a:solidFill>
                          <a:schemeClr val="bg1"/>
                        </a:solidFill>
                      </a:endParaRPr>
                    </a:p>
                  </a:txBody>
                  <a:tcPr anchor="ctr">
                    <a:solidFill>
                      <a:srgbClr val="C00000"/>
                    </a:solidFill>
                  </a:tcPr>
                </a:tc>
                <a:extLst>
                  <a:ext uri="{0D108BD9-81ED-4DB2-BD59-A6C34878D82A}">
                    <a16:rowId xmlns:a16="http://schemas.microsoft.com/office/drawing/2014/main" xmlns="" val="1758801230"/>
                  </a:ext>
                </a:extLst>
              </a:tr>
              <a:tr h="374845">
                <a:tc>
                  <a:txBody>
                    <a:bodyPr/>
                    <a:lstStyle/>
                    <a:p>
                      <a:pPr algn="ctr" rtl="1"/>
                      <a:r>
                        <a:rPr lang="fa-IR" dirty="0" smtClean="0"/>
                        <a:t>3/923</a:t>
                      </a:r>
                      <a:endParaRPr lang="fa-IR" dirty="0">
                        <a:solidFill>
                          <a:schemeClr val="bg1"/>
                        </a:solidFill>
                      </a:endParaRPr>
                    </a:p>
                  </a:txBody>
                  <a:tcPr/>
                </a:tc>
                <a:tc>
                  <a:txBody>
                    <a:bodyPr/>
                    <a:lstStyle/>
                    <a:p>
                      <a:pPr algn="ctr" rtl="1"/>
                      <a:r>
                        <a:rPr lang="fa-IR" dirty="0" smtClean="0"/>
                        <a:t>4/054</a:t>
                      </a:r>
                      <a:endParaRPr lang="fa-IR" dirty="0">
                        <a:solidFill>
                          <a:schemeClr val="bg1"/>
                        </a:solidFill>
                      </a:endParaRPr>
                    </a:p>
                  </a:txBody>
                  <a:tcPr/>
                </a:tc>
                <a:tc>
                  <a:txBody>
                    <a:bodyPr/>
                    <a:lstStyle/>
                    <a:p>
                      <a:pPr algn="ctr" rtl="1"/>
                      <a:r>
                        <a:rPr lang="fa-IR" sz="2000" b="1" dirty="0" smtClean="0">
                          <a:ln>
                            <a:solidFill>
                              <a:schemeClr val="bg1"/>
                            </a:solidFill>
                          </a:ln>
                          <a:solidFill>
                            <a:schemeClr val="bg1"/>
                          </a:solidFill>
                          <a:cs typeface="+mn-cs"/>
                        </a:rPr>
                        <a:t>10</a:t>
                      </a:r>
                      <a:endParaRPr lang="fa-IR" sz="2000" b="1" dirty="0">
                        <a:ln>
                          <a:solidFill>
                            <a:schemeClr val="bg1"/>
                          </a:solidFill>
                        </a:ln>
                        <a:solidFill>
                          <a:schemeClr val="bg1"/>
                        </a:solidFill>
                        <a:cs typeface="+mn-cs"/>
                      </a:endParaRPr>
                    </a:p>
                  </a:txBody>
                  <a:tcPr>
                    <a:solidFill>
                      <a:srgbClr val="C00000"/>
                    </a:solidFill>
                  </a:tcPr>
                </a:tc>
                <a:extLst>
                  <a:ext uri="{0D108BD9-81ED-4DB2-BD59-A6C34878D82A}">
                    <a16:rowId xmlns:a16="http://schemas.microsoft.com/office/drawing/2014/main" xmlns="" val="3447520013"/>
                  </a:ext>
                </a:extLst>
              </a:tr>
            </a:tbl>
          </a:graphicData>
        </a:graphic>
      </p:graphicFrame>
      <mc:AlternateContent xmlns:mc="http://schemas.openxmlformats.org/markup-compatibility/2006" xmlns:a14="http://schemas.microsoft.com/office/drawing/2010/main">
        <mc:Choice Requires="a14">
          <p:sp>
            <p:nvSpPr>
              <p:cNvPr id="10" name="TextBox 9"/>
              <p:cNvSpPr txBox="1"/>
              <p:nvPr/>
            </p:nvSpPr>
            <p:spPr>
              <a:xfrm>
                <a:off x="1455312" y="5032134"/>
                <a:ext cx="4685129" cy="369332"/>
              </a:xfrm>
              <a:prstGeom prst="rect">
                <a:avLst/>
              </a:prstGeom>
              <a:noFill/>
            </p:spPr>
            <p:txBody>
              <a:bodyPr wrap="none" rtlCol="1">
                <a:spAutoFit/>
              </a:bodyPr>
              <a:lstStyle/>
              <a:p>
                <a:pPr/>
                <a14:m>
                  <m:oMathPara xmlns:m="http://schemas.openxmlformats.org/officeDocument/2006/math">
                    <m:oMathParaPr>
                      <m:jc m:val="centerGroup"/>
                    </m:oMathParaPr>
                    <m:oMath xmlns:m="http://schemas.openxmlformats.org/officeDocument/2006/math">
                      <m:d>
                        <m:dPr>
                          <m:ctrlPr>
                            <a:rPr lang="fa-IR" i="1" smtClean="0">
                              <a:latin typeface="Cambria Math"/>
                            </a:rPr>
                          </m:ctrlPr>
                        </m:dPr>
                        <m:e>
                          <m:r>
                            <m:rPr>
                              <m:nor/>
                            </m:rPr>
                            <a:rPr lang="fa-IR" b="0" i="0" smtClean="0">
                              <a:latin typeface="Cambria Math" panose="02040503050406030204" pitchFamily="18" charset="0"/>
                            </a:rPr>
                            <m:t>5</m:t>
                          </m:r>
                          <m:r>
                            <m:rPr>
                              <m:nor/>
                            </m:rPr>
                            <a:rPr lang="fa-IR" b="0" i="0" smtClean="0">
                              <a:latin typeface="Cambria Math" panose="02040503050406030204" pitchFamily="18" charset="0"/>
                            </a:rPr>
                            <m:t>.</m:t>
                          </m:r>
                          <m:r>
                            <m:rPr>
                              <m:nor/>
                            </m:rPr>
                            <a:rPr lang="fa-IR" b="0" i="0" smtClean="0">
                              <a:latin typeface="Cambria Math" panose="02040503050406030204" pitchFamily="18" charset="0"/>
                            </a:rPr>
                            <m:t>000</m:t>
                          </m:r>
                          <m:r>
                            <m:rPr>
                              <m:nor/>
                            </m:rPr>
                            <a:rPr lang="fa-IR" b="0" i="0" smtClean="0">
                              <a:latin typeface="Cambria Math" panose="02040503050406030204" pitchFamily="18" charset="0"/>
                            </a:rPr>
                            <m:t>.</m:t>
                          </m:r>
                          <m:r>
                            <m:rPr>
                              <m:nor/>
                            </m:rPr>
                            <a:rPr lang="fa-IR" b="0" i="0" smtClean="0">
                              <a:latin typeface="Cambria Math" panose="02040503050406030204" pitchFamily="18" charset="0"/>
                            </a:rPr>
                            <m:t>000</m:t>
                          </m:r>
                          <m:r>
                            <m:rPr>
                              <m:nor/>
                            </m:rPr>
                            <a:rPr lang="fa-IR" b="0" i="0" smtClean="0">
                              <a:latin typeface="Cambria Math" panose="02040503050406030204" pitchFamily="18" charset="0"/>
                              <a:ea typeface="Cambria Math" panose="02040503050406030204" pitchFamily="18" charset="0"/>
                            </a:rPr>
                            <m:t>×</m:t>
                          </m:r>
                          <m:r>
                            <m:rPr>
                              <m:nor/>
                            </m:rPr>
                            <a:rPr lang="fa-IR" b="0" i="0" smtClean="0">
                              <a:latin typeface="Cambria Math" panose="02040503050406030204" pitchFamily="18" charset="0"/>
                              <a:ea typeface="Cambria Math" panose="02040503050406030204" pitchFamily="18" charset="0"/>
                            </a:rPr>
                            <m:t>4</m:t>
                          </m:r>
                          <m:r>
                            <m:rPr>
                              <m:nor/>
                            </m:rPr>
                            <a:rPr lang="fa-IR" b="0" i="0" smtClean="0">
                              <a:latin typeface="Cambria Math" panose="02040503050406030204" pitchFamily="18" charset="0"/>
                              <a:ea typeface="Cambria Math" panose="02040503050406030204" pitchFamily="18" charset="0"/>
                            </a:rPr>
                            <m:t>/</m:t>
                          </m:r>
                          <m:r>
                            <m:rPr>
                              <m:nor/>
                            </m:rPr>
                            <a:rPr lang="fa-IR" b="0" i="0" smtClean="0">
                              <a:latin typeface="Cambria Math" panose="02040503050406030204" pitchFamily="18" charset="0"/>
                              <a:ea typeface="Cambria Math" panose="02040503050406030204" pitchFamily="18" charset="0"/>
                            </a:rPr>
                            <m:t>054</m:t>
                          </m:r>
                        </m:e>
                      </m:d>
                      <m:r>
                        <m:rPr>
                          <m:nor/>
                        </m:rPr>
                        <a:rPr lang="fa-IR" b="0" i="0" smtClean="0">
                          <a:latin typeface="Cambria Math" panose="02040503050406030204" pitchFamily="18" charset="0"/>
                        </a:rPr>
                        <m:t>−</m:t>
                      </m:r>
                      <m:r>
                        <m:rPr>
                          <m:nor/>
                        </m:rPr>
                        <a:rPr lang="fa-IR" b="0" i="0" smtClean="0">
                          <a:latin typeface="Cambria Math" panose="02040503050406030204" pitchFamily="18" charset="0"/>
                        </a:rPr>
                        <m:t>20</m:t>
                      </m:r>
                      <m:r>
                        <m:rPr>
                          <m:nor/>
                        </m:rPr>
                        <a:rPr lang="fa-IR" b="0" i="0" smtClean="0">
                          <a:latin typeface="Cambria Math" panose="02040503050406030204" pitchFamily="18" charset="0"/>
                        </a:rPr>
                        <m:t>.</m:t>
                      </m:r>
                      <m:r>
                        <m:rPr>
                          <m:nor/>
                        </m:rPr>
                        <a:rPr lang="fa-IR" b="0" i="0" smtClean="0">
                          <a:latin typeface="Cambria Math" panose="02040503050406030204" pitchFamily="18" charset="0"/>
                        </a:rPr>
                        <m:t>000</m:t>
                      </m:r>
                      <m:r>
                        <m:rPr>
                          <m:nor/>
                        </m:rPr>
                        <a:rPr lang="fa-IR" b="0" i="0" smtClean="0">
                          <a:latin typeface="Cambria Math" panose="02040503050406030204" pitchFamily="18" charset="0"/>
                        </a:rPr>
                        <m:t>.</m:t>
                      </m:r>
                      <m:r>
                        <m:rPr>
                          <m:nor/>
                        </m:rPr>
                        <a:rPr lang="fa-IR" b="0" i="0" smtClean="0">
                          <a:latin typeface="Cambria Math" panose="02040503050406030204" pitchFamily="18" charset="0"/>
                        </a:rPr>
                        <m:t>000</m:t>
                      </m:r>
                      <m:r>
                        <m:rPr>
                          <m:nor/>
                        </m:rPr>
                        <a:rPr lang="fa-IR" b="0" i="0" smtClean="0">
                          <a:latin typeface="Cambria Math" panose="02040503050406030204" pitchFamily="18" charset="0"/>
                        </a:rPr>
                        <m:t>=</m:t>
                      </m:r>
                      <m:r>
                        <m:rPr>
                          <m:nor/>
                        </m:rPr>
                        <a:rPr lang="fa-IR" b="0" i="0" smtClean="0">
                          <a:latin typeface="Cambria Math" panose="02040503050406030204" pitchFamily="18" charset="0"/>
                        </a:rPr>
                        <m:t>270</m:t>
                      </m:r>
                      <m:r>
                        <m:rPr>
                          <m:nor/>
                        </m:rPr>
                        <a:rPr lang="fa-IR" b="0" i="0" smtClean="0">
                          <a:latin typeface="Cambria Math" panose="02040503050406030204" pitchFamily="18" charset="0"/>
                        </a:rPr>
                        <m:t>.</m:t>
                      </m:r>
                      <m:r>
                        <m:rPr>
                          <m:nor/>
                        </m:rPr>
                        <a:rPr lang="fa-IR" b="0" i="0" smtClean="0">
                          <a:latin typeface="Cambria Math" panose="02040503050406030204" pitchFamily="18" charset="0"/>
                        </a:rPr>
                        <m:t>000</m:t>
                      </m:r>
                    </m:oMath>
                  </m:oMathPara>
                </a14:m>
                <a:endParaRPr lang="fa-IR" dirty="0"/>
              </a:p>
            </p:txBody>
          </p:sp>
        </mc:Choice>
        <mc:Fallback xmlns="">
          <p:sp>
            <p:nvSpPr>
              <p:cNvPr id="10" name="TextBox 9"/>
              <p:cNvSpPr txBox="1">
                <a:spLocks noRot="1" noChangeAspect="1" noMove="1" noResize="1" noEditPoints="1" noAdjustHandles="1" noChangeArrowheads="1" noChangeShapeType="1" noTextEdit="1"/>
              </p:cNvSpPr>
              <p:nvPr/>
            </p:nvSpPr>
            <p:spPr>
              <a:xfrm>
                <a:off x="1455312" y="5032134"/>
                <a:ext cx="4685129" cy="369332"/>
              </a:xfrm>
              <a:prstGeom prst="rect">
                <a:avLst/>
              </a:prstGeom>
              <a:blipFill>
                <a:blip r:embed="rId3"/>
                <a:stretch>
                  <a:fillRect b="-13115"/>
                </a:stretch>
              </a:blipFill>
            </p:spPr>
            <p:txBody>
              <a:bodyPr/>
              <a:lstStyle/>
              <a:p>
                <a:r>
                  <a:rPr lang="fa-IR">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1455312" y="5530254"/>
                <a:ext cx="4685129" cy="369332"/>
              </a:xfrm>
              <a:prstGeom prst="rect">
                <a:avLst/>
              </a:prstGeom>
              <a:noFill/>
            </p:spPr>
            <p:txBody>
              <a:bodyPr wrap="none" rtlCol="1">
                <a:spAutoFit/>
              </a:bodyPr>
              <a:lstStyle/>
              <a:p>
                <a:pPr/>
                <a14:m>
                  <m:oMathPara xmlns:m="http://schemas.openxmlformats.org/officeDocument/2006/math">
                    <m:oMathParaPr>
                      <m:jc m:val="centerGroup"/>
                    </m:oMathParaPr>
                    <m:oMath xmlns:m="http://schemas.openxmlformats.org/officeDocument/2006/math">
                      <m:d>
                        <m:dPr>
                          <m:ctrlPr>
                            <a:rPr lang="fa-IR" i="1" smtClean="0">
                              <a:latin typeface="Cambria Math"/>
                            </a:rPr>
                          </m:ctrlPr>
                        </m:dPr>
                        <m:e>
                          <m:r>
                            <m:rPr>
                              <m:nor/>
                            </m:rPr>
                            <a:rPr lang="fa-IR" b="0" i="0" smtClean="0">
                              <a:latin typeface="Cambria Math" panose="02040503050406030204" pitchFamily="18" charset="0"/>
                            </a:rPr>
                            <m:t>5</m:t>
                          </m:r>
                          <m:r>
                            <m:rPr>
                              <m:nor/>
                            </m:rPr>
                            <a:rPr lang="fa-IR" b="0" i="0" smtClean="0">
                              <a:latin typeface="Cambria Math" panose="02040503050406030204" pitchFamily="18" charset="0"/>
                            </a:rPr>
                            <m:t>.</m:t>
                          </m:r>
                          <m:r>
                            <m:rPr>
                              <m:nor/>
                            </m:rPr>
                            <a:rPr lang="fa-IR" b="0" i="0" smtClean="0">
                              <a:latin typeface="Cambria Math" panose="02040503050406030204" pitchFamily="18" charset="0"/>
                            </a:rPr>
                            <m:t>000</m:t>
                          </m:r>
                          <m:r>
                            <m:rPr>
                              <m:nor/>
                            </m:rPr>
                            <a:rPr lang="fa-IR" b="0" i="0" smtClean="0">
                              <a:latin typeface="Cambria Math" panose="02040503050406030204" pitchFamily="18" charset="0"/>
                            </a:rPr>
                            <m:t>.</m:t>
                          </m:r>
                          <m:r>
                            <m:rPr>
                              <m:nor/>
                            </m:rPr>
                            <a:rPr lang="fa-IR" b="0" i="0" smtClean="0">
                              <a:latin typeface="Cambria Math" panose="02040503050406030204" pitchFamily="18" charset="0"/>
                            </a:rPr>
                            <m:t>000</m:t>
                          </m:r>
                          <m:r>
                            <m:rPr>
                              <m:nor/>
                            </m:rPr>
                            <a:rPr lang="fa-IR" b="0" i="0" smtClean="0">
                              <a:latin typeface="Cambria Math" panose="02040503050406030204" pitchFamily="18" charset="0"/>
                              <a:ea typeface="Cambria Math" panose="02040503050406030204" pitchFamily="18" charset="0"/>
                            </a:rPr>
                            <m:t>×</m:t>
                          </m:r>
                          <m:r>
                            <m:rPr>
                              <m:nor/>
                            </m:rPr>
                            <a:rPr lang="fa-IR" b="0" i="0" smtClean="0">
                              <a:latin typeface="Cambria Math" panose="02040503050406030204" pitchFamily="18" charset="0"/>
                              <a:ea typeface="Cambria Math" panose="02040503050406030204" pitchFamily="18" charset="0"/>
                            </a:rPr>
                            <m:t>3</m:t>
                          </m:r>
                          <m:r>
                            <m:rPr>
                              <m:nor/>
                            </m:rPr>
                            <a:rPr lang="fa-IR" b="0" i="0" smtClean="0">
                              <a:latin typeface="Cambria Math" panose="02040503050406030204" pitchFamily="18" charset="0"/>
                              <a:ea typeface="Cambria Math" panose="02040503050406030204" pitchFamily="18" charset="0"/>
                            </a:rPr>
                            <m:t>/</m:t>
                          </m:r>
                          <m:r>
                            <m:rPr>
                              <m:nor/>
                            </m:rPr>
                            <a:rPr lang="fa-IR" b="0" i="0" smtClean="0">
                              <a:latin typeface="Cambria Math" panose="02040503050406030204" pitchFamily="18" charset="0"/>
                              <a:ea typeface="Cambria Math" panose="02040503050406030204" pitchFamily="18" charset="0"/>
                            </a:rPr>
                            <m:t>923</m:t>
                          </m:r>
                        </m:e>
                      </m:d>
                      <m:r>
                        <m:rPr>
                          <m:nor/>
                        </m:rPr>
                        <a:rPr lang="fa-IR" b="0" i="0" smtClean="0">
                          <a:latin typeface="Cambria Math" panose="02040503050406030204" pitchFamily="18" charset="0"/>
                        </a:rPr>
                        <m:t>−</m:t>
                      </m:r>
                      <m:r>
                        <m:rPr>
                          <m:nor/>
                        </m:rPr>
                        <a:rPr lang="fa-IR" b="0" i="0" smtClean="0">
                          <a:latin typeface="Cambria Math" panose="02040503050406030204" pitchFamily="18" charset="0"/>
                        </a:rPr>
                        <m:t>20</m:t>
                      </m:r>
                      <m:r>
                        <m:rPr>
                          <m:nor/>
                        </m:rPr>
                        <a:rPr lang="fa-IR" b="0" i="0" smtClean="0">
                          <a:latin typeface="Cambria Math" panose="02040503050406030204" pitchFamily="18" charset="0"/>
                        </a:rPr>
                        <m:t>.</m:t>
                      </m:r>
                      <m:r>
                        <m:rPr>
                          <m:nor/>
                        </m:rPr>
                        <a:rPr lang="fa-IR" b="0" i="0" smtClean="0">
                          <a:latin typeface="Cambria Math" panose="02040503050406030204" pitchFamily="18" charset="0"/>
                        </a:rPr>
                        <m:t>000</m:t>
                      </m:r>
                      <m:r>
                        <m:rPr>
                          <m:nor/>
                        </m:rPr>
                        <a:rPr lang="fa-IR" b="0" i="0" smtClean="0">
                          <a:latin typeface="Cambria Math" panose="02040503050406030204" pitchFamily="18" charset="0"/>
                        </a:rPr>
                        <m:t>.</m:t>
                      </m:r>
                      <m:r>
                        <m:rPr>
                          <m:nor/>
                        </m:rPr>
                        <a:rPr lang="fa-IR" b="0" i="0" smtClean="0">
                          <a:latin typeface="Cambria Math" panose="02040503050406030204" pitchFamily="18" charset="0"/>
                        </a:rPr>
                        <m:t>000</m:t>
                      </m:r>
                      <m:r>
                        <m:rPr>
                          <m:nor/>
                        </m:rPr>
                        <a:rPr lang="fa-IR" b="0" i="0" smtClean="0">
                          <a:latin typeface="Cambria Math" panose="02040503050406030204" pitchFamily="18" charset="0"/>
                        </a:rPr>
                        <m:t>=</m:t>
                      </m:r>
                      <m:r>
                        <m:rPr>
                          <m:nor/>
                        </m:rPr>
                        <a:rPr lang="fa-IR" b="0" i="0" smtClean="0">
                          <a:latin typeface="Cambria Math" panose="02040503050406030204" pitchFamily="18" charset="0"/>
                        </a:rPr>
                        <m:t>385</m:t>
                      </m:r>
                      <m:r>
                        <m:rPr>
                          <m:nor/>
                        </m:rPr>
                        <a:rPr lang="fa-IR" b="0" i="0" smtClean="0">
                          <a:latin typeface="Cambria Math" panose="02040503050406030204" pitchFamily="18" charset="0"/>
                        </a:rPr>
                        <m:t>.</m:t>
                      </m:r>
                      <m:r>
                        <m:rPr>
                          <m:nor/>
                        </m:rPr>
                        <a:rPr lang="fa-IR" b="0" i="0" smtClean="0">
                          <a:latin typeface="Cambria Math" panose="02040503050406030204" pitchFamily="18" charset="0"/>
                        </a:rPr>
                        <m:t>000</m:t>
                      </m:r>
                    </m:oMath>
                  </m:oMathPara>
                </a14:m>
                <a:endParaRPr lang="fa-IR" dirty="0"/>
              </a:p>
            </p:txBody>
          </p:sp>
        </mc:Choice>
        <mc:Fallback xmlns="">
          <p:sp>
            <p:nvSpPr>
              <p:cNvPr id="11" name="TextBox 10"/>
              <p:cNvSpPr txBox="1">
                <a:spLocks noRot="1" noChangeAspect="1" noMove="1" noResize="1" noEditPoints="1" noAdjustHandles="1" noChangeArrowheads="1" noChangeShapeType="1" noTextEdit="1"/>
              </p:cNvSpPr>
              <p:nvPr/>
            </p:nvSpPr>
            <p:spPr>
              <a:xfrm>
                <a:off x="1455312" y="5530254"/>
                <a:ext cx="4685129" cy="369332"/>
              </a:xfrm>
              <a:prstGeom prst="rect">
                <a:avLst/>
              </a:prstGeom>
              <a:blipFill>
                <a:blip r:embed="rId4"/>
                <a:stretch>
                  <a:fillRect b="-13115"/>
                </a:stretch>
              </a:blipFill>
            </p:spPr>
            <p:txBody>
              <a:bodyPr/>
              <a:lstStyle/>
              <a:p>
                <a:r>
                  <a:rPr lang="fa-IR">
                    <a:noFill/>
                  </a:rPr>
                  <a:t> </a:t>
                </a:r>
              </a:p>
            </p:txBody>
          </p:sp>
        </mc:Fallback>
      </mc:AlternateContent>
      <p:sp>
        <p:nvSpPr>
          <p:cNvPr id="12" name="TextBox 11"/>
          <p:cNvSpPr txBox="1"/>
          <p:nvPr/>
        </p:nvSpPr>
        <p:spPr>
          <a:xfrm>
            <a:off x="6484548" y="5032134"/>
            <a:ext cx="3565400" cy="369332"/>
          </a:xfrm>
          <a:prstGeom prst="rect">
            <a:avLst/>
          </a:prstGeom>
          <a:noFill/>
        </p:spPr>
        <p:txBody>
          <a:bodyPr wrap="none" rtlCol="1">
            <a:spAutoFit/>
          </a:bodyPr>
          <a:lstStyle/>
          <a:p>
            <a:pPr algn="r"/>
            <a:r>
              <a:rPr lang="fa-IR" dirty="0" smtClean="0"/>
              <a:t>ارزش فعلی خالص پروژه با نرخ 21%</a:t>
            </a:r>
            <a:endParaRPr lang="fa-IR" dirty="0"/>
          </a:p>
        </p:txBody>
      </p:sp>
      <p:sp>
        <p:nvSpPr>
          <p:cNvPr id="13" name="TextBox 12"/>
          <p:cNvSpPr txBox="1"/>
          <p:nvPr/>
        </p:nvSpPr>
        <p:spPr>
          <a:xfrm>
            <a:off x="6484548" y="5466061"/>
            <a:ext cx="3565400" cy="369332"/>
          </a:xfrm>
          <a:prstGeom prst="rect">
            <a:avLst/>
          </a:prstGeom>
          <a:noFill/>
        </p:spPr>
        <p:txBody>
          <a:bodyPr wrap="none" rtlCol="1">
            <a:spAutoFit/>
          </a:bodyPr>
          <a:lstStyle/>
          <a:p>
            <a:pPr algn="r"/>
            <a:r>
              <a:rPr lang="fa-IR" dirty="0" smtClean="0"/>
              <a:t>ارزش فعلی خالص پروژه با نرخ 22%</a:t>
            </a:r>
            <a:endParaRPr lang="fa-IR" dirty="0"/>
          </a:p>
        </p:txBody>
      </p:sp>
      <p:sp>
        <p:nvSpPr>
          <p:cNvPr id="14" name="Rectangle 13"/>
          <p:cNvSpPr/>
          <p:nvPr/>
        </p:nvSpPr>
        <p:spPr>
          <a:xfrm>
            <a:off x="8082769" y="385224"/>
            <a:ext cx="3741730" cy="646331"/>
          </a:xfrm>
          <a:prstGeom prst="rect">
            <a:avLst/>
          </a:prstGeom>
        </p:spPr>
        <p:txBody>
          <a:bodyPr wrap="none">
            <a:spAutoFit/>
          </a:bodyPr>
          <a:lstStyle/>
          <a:p>
            <a:pPr algn="r"/>
            <a:r>
              <a:rPr lang="fa-IR" sz="3600" b="1" dirty="0" smtClean="0">
                <a:effectLst>
                  <a:glow rad="228600">
                    <a:schemeClr val="accent1">
                      <a:satMod val="175000"/>
                      <a:alpha val="40000"/>
                    </a:schemeClr>
                  </a:glow>
                </a:effectLst>
                <a:cs typeface="B Nazanin" panose="00000400000000000000" pitchFamily="2" charset="-78"/>
              </a:rPr>
              <a:t>روش نرخ بازده داخلی</a:t>
            </a:r>
            <a:endParaRPr lang="fa-IR" sz="3600" b="1" dirty="0">
              <a:effectLst>
                <a:glow rad="228600">
                  <a:schemeClr val="accent1">
                    <a:satMod val="175000"/>
                    <a:alpha val="40000"/>
                  </a:schemeClr>
                </a:glow>
              </a:effectLst>
              <a:cs typeface="B Nazanin" panose="00000400000000000000" pitchFamily="2" charset="-78"/>
            </a:endParaRPr>
          </a:p>
        </p:txBody>
      </p:sp>
    </p:spTree>
    <p:extLst>
      <p:ext uri="{BB962C8B-B14F-4D97-AF65-F5344CB8AC3E}">
        <p14:creationId xmlns:p14="http://schemas.microsoft.com/office/powerpoint/2010/main" val="99876606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5" grpId="0"/>
      <p:bldP spid="10" grpId="0"/>
      <p:bldP spid="11" grpId="0"/>
      <p:bldP spid="12" grpId="0"/>
      <p:bldP spid="13"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635809" y="177434"/>
            <a:ext cx="5293025" cy="189793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a:noAutofit/>
          </a:bodyPr>
          <a:lst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r"/>
            <a:r>
              <a:rPr lang="fa-IR" sz="2800" b="1" dirty="0">
                <a:solidFill>
                  <a:schemeClr val="tx1"/>
                </a:solidFill>
                <a:cs typeface="B Nazanin" panose="00000400000000000000" pitchFamily="2" charset="-78"/>
              </a:rPr>
              <a:t>خلاصه مسئله</a:t>
            </a:r>
            <a:r>
              <a:rPr lang="fa-IR" sz="2800" b="1" dirty="0" smtClean="0">
                <a:solidFill>
                  <a:schemeClr val="tx1"/>
                </a:solidFill>
                <a:cs typeface="B Nazanin" panose="00000400000000000000" pitchFamily="2" charset="-78"/>
              </a:rPr>
              <a:t>:</a:t>
            </a:r>
            <a:r>
              <a:rPr lang="fa-IR" sz="2800" dirty="0" smtClean="0">
                <a:solidFill>
                  <a:schemeClr val="tx1"/>
                </a:solidFill>
                <a:cs typeface="B Nazanin" panose="00000400000000000000" pitchFamily="2" charset="-78"/>
              </a:rPr>
              <a:t> </a:t>
            </a:r>
          </a:p>
          <a:p>
            <a:r>
              <a:rPr lang="fa-IR" sz="2800" dirty="0" smtClean="0">
                <a:solidFill>
                  <a:schemeClr val="tx1"/>
                </a:solidFill>
                <a:cs typeface="B Nazanin" panose="00000400000000000000" pitchFamily="2" charset="-78"/>
              </a:rPr>
              <a:t>270.000 :ازش </a:t>
            </a:r>
            <a:r>
              <a:rPr lang="fa-IR" sz="2800" dirty="0">
                <a:solidFill>
                  <a:schemeClr val="tx1"/>
                </a:solidFill>
                <a:cs typeface="B Nazanin" panose="00000400000000000000" pitchFamily="2" charset="-78"/>
              </a:rPr>
              <a:t>فعلی خالص پروژه با نرخ </a:t>
            </a:r>
            <a:r>
              <a:rPr lang="fa-IR" sz="2800" dirty="0" smtClean="0">
                <a:solidFill>
                  <a:schemeClr val="tx1"/>
                </a:solidFill>
                <a:cs typeface="B Nazanin" panose="00000400000000000000" pitchFamily="2" charset="-78"/>
              </a:rPr>
              <a:t>21%</a:t>
            </a:r>
            <a:endParaRPr lang="fa-IR" sz="2800" dirty="0">
              <a:solidFill>
                <a:schemeClr val="tx1"/>
              </a:solidFill>
              <a:cs typeface="B Nazanin" panose="00000400000000000000" pitchFamily="2" charset="-78"/>
            </a:endParaRPr>
          </a:p>
          <a:p>
            <a:r>
              <a:rPr lang="fa-IR" sz="2800" dirty="0" smtClean="0">
                <a:solidFill>
                  <a:schemeClr val="tx1"/>
                </a:solidFill>
                <a:cs typeface="B Nazanin" panose="00000400000000000000" pitchFamily="2" charset="-78"/>
              </a:rPr>
              <a:t>385.000 :ارزش </a:t>
            </a:r>
            <a:r>
              <a:rPr lang="fa-IR" sz="2800" dirty="0">
                <a:solidFill>
                  <a:schemeClr val="tx1"/>
                </a:solidFill>
                <a:cs typeface="B Nazanin" panose="00000400000000000000" pitchFamily="2" charset="-78"/>
              </a:rPr>
              <a:t>فعلی خالص پروژه با نرخ 22%</a:t>
            </a:r>
          </a:p>
          <a:p>
            <a:r>
              <a:rPr lang="fa-IR" sz="2800" dirty="0">
                <a:solidFill>
                  <a:schemeClr val="tx1"/>
                </a:solidFill>
                <a:cs typeface="B Nazanin" panose="00000400000000000000" pitchFamily="2" charset="-78"/>
              </a:rPr>
              <a:t>18%   : هزینه تامین مالی</a:t>
            </a:r>
          </a:p>
        </p:txBody>
      </p:sp>
      <p:sp>
        <p:nvSpPr>
          <p:cNvPr id="3" name="TextBox 2"/>
          <p:cNvSpPr txBox="1"/>
          <p:nvPr/>
        </p:nvSpPr>
        <p:spPr>
          <a:xfrm>
            <a:off x="10008426" y="1384765"/>
            <a:ext cx="1901483" cy="523220"/>
          </a:xfrm>
          <a:prstGeom prst="rect">
            <a:avLst/>
          </a:prstGeom>
          <a:noFill/>
        </p:spPr>
        <p:txBody>
          <a:bodyPr wrap="none" rtlCol="1">
            <a:spAutoFit/>
          </a:bodyPr>
          <a:lstStyle/>
          <a:p>
            <a:r>
              <a:rPr lang="fa-IR" sz="2800" b="1" dirty="0" smtClean="0">
                <a:cs typeface="B Nazanin" panose="00000400000000000000" pitchFamily="2" charset="-78"/>
              </a:rPr>
              <a:t>ادامه حل: ب) </a:t>
            </a:r>
            <a:endParaRPr lang="fa-IR" sz="2800" b="1" dirty="0">
              <a:cs typeface="B Nazanin" panose="00000400000000000000" pitchFamily="2" charset="-78"/>
            </a:endParaRPr>
          </a:p>
        </p:txBody>
      </p:sp>
      <mc:AlternateContent xmlns:mc="http://schemas.openxmlformats.org/markup-compatibility/2006" xmlns:a14="http://schemas.microsoft.com/office/drawing/2010/main">
        <mc:Choice Requires="a14">
          <p:sp>
            <p:nvSpPr>
              <p:cNvPr id="4" name="TextBox 3"/>
              <p:cNvSpPr txBox="1"/>
              <p:nvPr/>
            </p:nvSpPr>
            <p:spPr>
              <a:xfrm>
                <a:off x="1947759" y="2075364"/>
                <a:ext cx="9962150" cy="884666"/>
              </a:xfrm>
              <a:prstGeom prst="rect">
                <a:avLst/>
              </a:prstGeom>
              <a:noFill/>
            </p:spPr>
            <p:txBody>
              <a:bodyPr wrap="none" lIns="0" tIns="0" rIns="0" bIns="0" rtlCol="1">
                <a:spAutoFit/>
              </a:bodyPr>
              <a:lstStyle/>
              <a:p>
                <a:pPr/>
                <a14:m>
                  <m:oMathPara xmlns:m="http://schemas.openxmlformats.org/officeDocument/2006/math">
                    <m:oMathParaPr>
                      <m:jc m:val="centerGroup"/>
                    </m:oMathParaPr>
                    <m:oMath xmlns:m="http://schemas.openxmlformats.org/officeDocument/2006/math">
                      <m:r>
                        <m:rPr>
                          <m:nor/>
                        </m:rPr>
                        <a:rPr lang="fa-IR" sz="2400" b="1" i="0" smtClean="0">
                          <a:latin typeface="Cambria Math" panose="02040503050406030204" pitchFamily="18" charset="0"/>
                          <a:cs typeface="B Nazanin" panose="00000400000000000000" pitchFamily="2" charset="-78"/>
                        </a:rPr>
                        <m:t>نرخ بازده داخلی</m:t>
                      </m:r>
                      <m:r>
                        <m:rPr>
                          <m:nor/>
                        </m:rPr>
                        <a:rPr lang="fa-IR" sz="2400" b="1" i="0" smtClean="0">
                          <a:latin typeface="Cambria Math" panose="02040503050406030204" pitchFamily="18" charset="0"/>
                          <a:cs typeface="B Nazanin" panose="00000400000000000000" pitchFamily="2" charset="-78"/>
                        </a:rPr>
                        <m:t>=</m:t>
                      </m:r>
                      <m:r>
                        <m:rPr>
                          <m:nor/>
                        </m:rPr>
                        <a:rPr lang="fa-IR" sz="2400" b="1" i="0" smtClean="0">
                          <a:latin typeface="Cambria Math" panose="02040503050406030204" pitchFamily="18" charset="0"/>
                          <a:cs typeface="B Nazanin" panose="00000400000000000000" pitchFamily="2" charset="-78"/>
                        </a:rPr>
                        <m:t>درصد بیشتر</m:t>
                      </m:r>
                      <m:r>
                        <m:rPr>
                          <m:nor/>
                        </m:rPr>
                        <a:rPr lang="fa-IR" sz="2400" b="1" i="0" smtClean="0">
                          <a:latin typeface="Cambria Math" panose="02040503050406030204" pitchFamily="18" charset="0"/>
                          <a:cs typeface="B Nazanin" panose="00000400000000000000" pitchFamily="2" charset="-78"/>
                        </a:rPr>
                        <m:t>−</m:t>
                      </m:r>
                      <m:d>
                        <m:dPr>
                          <m:ctrlPr>
                            <a:rPr lang="fa-IR" sz="2400" b="1" i="1" smtClean="0">
                              <a:latin typeface="Cambria Math"/>
                            </a:rPr>
                          </m:ctrlPr>
                        </m:dPr>
                        <m:e>
                          <m:r>
                            <m:rPr>
                              <m:nor/>
                            </m:rPr>
                            <a:rPr lang="fa-IR" sz="2400" b="1" i="0" smtClean="0">
                              <a:latin typeface="Cambria Math" panose="02040503050406030204" pitchFamily="18" charset="0"/>
                              <a:cs typeface="B Nazanin" panose="00000400000000000000" pitchFamily="2" charset="-78"/>
                            </a:rPr>
                            <m:t>اختلاف بین 2 درصد</m:t>
                          </m:r>
                          <m:r>
                            <a:rPr lang="fa-IR" sz="2400" b="1" i="1" smtClean="0">
                              <a:latin typeface="Cambria Math" panose="02040503050406030204" pitchFamily="18" charset="0"/>
                              <a:ea typeface="Cambria Math" panose="02040503050406030204" pitchFamily="18" charset="0"/>
                            </a:rPr>
                            <m:t>×</m:t>
                          </m:r>
                          <m:f>
                            <m:fPr>
                              <m:ctrlPr>
                                <a:rPr lang="fa-IR" sz="2400" b="1" i="1" smtClean="0">
                                  <a:latin typeface="Cambria Math"/>
                                  <a:ea typeface="Cambria Math" panose="02040503050406030204" pitchFamily="18" charset="0"/>
                                </a:rPr>
                              </m:ctrlPr>
                            </m:fPr>
                            <m:num>
                              <m:r>
                                <m:rPr>
                                  <m:nor/>
                                </m:rPr>
                                <a:rPr lang="fa-IR" sz="2400" b="1" i="0" smtClean="0">
                                  <a:latin typeface="Cambria Math" panose="02040503050406030204" pitchFamily="18" charset="0"/>
                                  <a:ea typeface="Cambria Math" panose="02040503050406030204" pitchFamily="18" charset="0"/>
                                  <a:cs typeface="B Nazanin" panose="00000400000000000000" pitchFamily="2" charset="-78"/>
                                </a:rPr>
                                <m:t>قدر مطلق ارزش فعلی خالص منفی</m:t>
                              </m:r>
                            </m:num>
                            <m:den>
                              <m:r>
                                <m:rPr>
                                  <m:nor/>
                                </m:rPr>
                                <a:rPr lang="fa-IR" sz="2400" b="1" i="0" smtClean="0">
                                  <a:latin typeface="Cambria Math" panose="02040503050406030204" pitchFamily="18" charset="0"/>
                                  <a:ea typeface="Cambria Math" panose="02040503050406030204" pitchFamily="18" charset="0"/>
                                  <a:cs typeface="B Nazanin" panose="00000400000000000000" pitchFamily="2" charset="-78"/>
                                </a:rPr>
                                <m:t>مجموع قدر مطلق ارزش فعلی خالص</m:t>
                              </m:r>
                            </m:den>
                          </m:f>
                        </m:e>
                      </m:d>
                    </m:oMath>
                  </m:oMathPara>
                </a14:m>
                <a:endParaRPr lang="fa-IR" sz="2400" b="1" dirty="0">
                  <a:cs typeface="B Nazanin" panose="00000400000000000000" pitchFamily="2" charset="-78"/>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1947759" y="2075364"/>
                <a:ext cx="9962150" cy="884666"/>
              </a:xfrm>
              <a:prstGeom prst="rect">
                <a:avLst/>
              </a:prstGeom>
              <a:blipFill>
                <a:blip r:embed="rId2"/>
                <a:stretch>
                  <a:fillRect/>
                </a:stretch>
              </a:blipFill>
            </p:spPr>
            <p:txBody>
              <a:bodyPr/>
              <a:lstStyle/>
              <a:p>
                <a:r>
                  <a:rPr lang="fa-IR">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2078714" y="2960030"/>
                <a:ext cx="9832307" cy="884666"/>
              </a:xfrm>
              <a:prstGeom prst="rect">
                <a:avLst/>
              </a:prstGeom>
              <a:noFill/>
            </p:spPr>
            <p:txBody>
              <a:bodyPr wrap="none" lIns="0" tIns="0" rIns="0" bIns="0" rtlCol="1">
                <a:spAutoFit/>
              </a:bodyPr>
              <a:lstStyle/>
              <a:p>
                <a:pPr/>
                <a14:m>
                  <m:oMathPara xmlns:m="http://schemas.openxmlformats.org/officeDocument/2006/math">
                    <m:oMathParaPr>
                      <m:jc m:val="centerGroup"/>
                    </m:oMathParaPr>
                    <m:oMath xmlns:m="http://schemas.openxmlformats.org/officeDocument/2006/math">
                      <m:r>
                        <m:rPr>
                          <m:nor/>
                        </m:rPr>
                        <a:rPr lang="fa-IR" sz="2400" b="1" i="0" smtClean="0">
                          <a:latin typeface="Cambria Math" panose="02040503050406030204" pitchFamily="18" charset="0"/>
                          <a:cs typeface="B Nazanin" panose="00000400000000000000" pitchFamily="2" charset="-78"/>
                        </a:rPr>
                        <m:t>نرخ بازده داخلی</m:t>
                      </m:r>
                      <m:r>
                        <m:rPr>
                          <m:nor/>
                        </m:rPr>
                        <a:rPr lang="fa-IR" sz="2400" b="1" i="0" smtClean="0">
                          <a:latin typeface="Cambria Math" panose="02040503050406030204" pitchFamily="18" charset="0"/>
                          <a:cs typeface="B Nazanin" panose="00000400000000000000" pitchFamily="2" charset="-78"/>
                        </a:rPr>
                        <m:t>=</m:t>
                      </m:r>
                      <m:r>
                        <m:rPr>
                          <m:nor/>
                        </m:rPr>
                        <a:rPr lang="fa-IR" sz="2400" b="1" i="0" smtClean="0">
                          <a:latin typeface="Cambria Math" panose="02040503050406030204" pitchFamily="18" charset="0"/>
                          <a:cs typeface="B Nazanin" panose="00000400000000000000" pitchFamily="2" charset="-78"/>
                        </a:rPr>
                        <m:t>درصد کمتر</m:t>
                      </m:r>
                      <m:r>
                        <m:rPr>
                          <m:nor/>
                        </m:rPr>
                        <a:rPr lang="fa-IR" sz="2400" b="1" i="0" smtClean="0">
                          <a:latin typeface="Cambria Math" panose="02040503050406030204" pitchFamily="18" charset="0"/>
                          <a:cs typeface="B Nazanin" panose="00000400000000000000" pitchFamily="2" charset="-78"/>
                        </a:rPr>
                        <m:t>−</m:t>
                      </m:r>
                      <m:d>
                        <m:dPr>
                          <m:ctrlPr>
                            <a:rPr lang="fa-IR" sz="2400" b="1" i="1" smtClean="0">
                              <a:latin typeface="Cambria Math"/>
                            </a:rPr>
                          </m:ctrlPr>
                        </m:dPr>
                        <m:e>
                          <m:r>
                            <m:rPr>
                              <m:nor/>
                            </m:rPr>
                            <a:rPr lang="fa-IR" sz="2400" b="1" i="0" smtClean="0">
                              <a:latin typeface="Cambria Math" panose="02040503050406030204" pitchFamily="18" charset="0"/>
                              <a:cs typeface="B Nazanin" panose="00000400000000000000" pitchFamily="2" charset="-78"/>
                            </a:rPr>
                            <m:t>اختلاف بین 2 درصد</m:t>
                          </m:r>
                          <m:r>
                            <a:rPr lang="fa-IR" sz="2400" b="1" i="1" smtClean="0">
                              <a:latin typeface="Cambria Math" panose="02040503050406030204" pitchFamily="18" charset="0"/>
                              <a:ea typeface="Cambria Math" panose="02040503050406030204" pitchFamily="18" charset="0"/>
                            </a:rPr>
                            <m:t>×</m:t>
                          </m:r>
                          <m:f>
                            <m:fPr>
                              <m:ctrlPr>
                                <a:rPr lang="fa-IR" sz="2400" b="1" i="1" smtClean="0">
                                  <a:latin typeface="Cambria Math"/>
                                  <a:ea typeface="Cambria Math" panose="02040503050406030204" pitchFamily="18" charset="0"/>
                                </a:rPr>
                              </m:ctrlPr>
                            </m:fPr>
                            <m:num>
                              <m:r>
                                <m:rPr>
                                  <m:nor/>
                                </m:rPr>
                                <a:rPr lang="fa-IR" sz="2400" b="1" i="0" smtClean="0">
                                  <a:latin typeface="Cambria Math" panose="02040503050406030204" pitchFamily="18" charset="0"/>
                                  <a:ea typeface="Cambria Math" panose="02040503050406030204" pitchFamily="18" charset="0"/>
                                  <a:cs typeface="B Nazanin" panose="00000400000000000000" pitchFamily="2" charset="-78"/>
                                </a:rPr>
                                <m:t>قدر مطلق ارزش فعلی خالص مثبت</m:t>
                              </m:r>
                            </m:num>
                            <m:den>
                              <m:r>
                                <m:rPr>
                                  <m:nor/>
                                </m:rPr>
                                <a:rPr lang="fa-IR" sz="2400" b="1" i="0" smtClean="0">
                                  <a:latin typeface="Cambria Math" panose="02040503050406030204" pitchFamily="18" charset="0"/>
                                  <a:ea typeface="Cambria Math" panose="02040503050406030204" pitchFamily="18" charset="0"/>
                                  <a:cs typeface="B Nazanin" panose="00000400000000000000" pitchFamily="2" charset="-78"/>
                                </a:rPr>
                                <m:t>مجموع قدر مطلق ارزش فعلی خالص</m:t>
                              </m:r>
                            </m:den>
                          </m:f>
                        </m:e>
                      </m:d>
                    </m:oMath>
                  </m:oMathPara>
                </a14:m>
                <a:endParaRPr lang="fa-IR" sz="2400" b="1" dirty="0">
                  <a:cs typeface="B Nazanin" panose="00000400000000000000" pitchFamily="2" charset="-78"/>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2078714" y="2960030"/>
                <a:ext cx="9832307" cy="884666"/>
              </a:xfrm>
              <a:prstGeom prst="rect">
                <a:avLst/>
              </a:prstGeom>
              <a:blipFill>
                <a:blip r:embed="rId3"/>
                <a:stretch>
                  <a:fillRect/>
                </a:stretch>
              </a:blipFill>
            </p:spPr>
            <p:txBody>
              <a:bodyPr/>
              <a:lstStyle/>
              <a:p>
                <a:r>
                  <a:rPr lang="fa-IR">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1947759" y="4189670"/>
                <a:ext cx="6786730" cy="682751"/>
              </a:xfrm>
              <a:prstGeom prst="rect">
                <a:avLst/>
              </a:prstGeom>
              <a:noFill/>
            </p:spPr>
            <p:txBody>
              <a:bodyPr wrap="none" lIns="0" tIns="0" rIns="0" bIns="0" rtlCol="1">
                <a:spAutoFit/>
              </a:bodyPr>
              <a:lstStyle/>
              <a:p>
                <a:pPr/>
                <a14:m>
                  <m:oMathPara xmlns:m="http://schemas.openxmlformats.org/officeDocument/2006/math">
                    <m:oMathParaPr>
                      <m:jc m:val="centerGroup"/>
                    </m:oMathParaPr>
                    <m:oMath xmlns:m="http://schemas.openxmlformats.org/officeDocument/2006/math">
                      <m:r>
                        <m:rPr>
                          <m:nor/>
                        </m:rPr>
                        <a:rPr lang="fa-IR" sz="2400" b="1" i="0" smtClean="0">
                          <a:latin typeface="Cambria Math" panose="02040503050406030204" pitchFamily="18" charset="0"/>
                          <a:cs typeface="B Nazanin" panose="00000400000000000000" pitchFamily="2" charset="-78"/>
                        </a:rPr>
                        <m:t>نرخ بازده داخلی</m:t>
                      </m:r>
                      <m:r>
                        <m:rPr>
                          <m:nor/>
                        </m:rPr>
                        <a:rPr lang="fa-IR" sz="2400" b="1" i="0" smtClean="0">
                          <a:latin typeface="Cambria Math" panose="02040503050406030204" pitchFamily="18" charset="0"/>
                          <a:cs typeface="B Nazanin" panose="00000400000000000000" pitchFamily="2" charset="-78"/>
                        </a:rPr>
                        <m:t>=%</m:t>
                      </m:r>
                      <m:r>
                        <m:rPr>
                          <m:nor/>
                        </m:rPr>
                        <a:rPr lang="fa-IR" sz="2400" b="1" i="0" smtClean="0">
                          <a:latin typeface="Cambria Math" panose="02040503050406030204" pitchFamily="18" charset="0"/>
                          <a:cs typeface="B Nazanin" panose="00000400000000000000" pitchFamily="2" charset="-78"/>
                        </a:rPr>
                        <m:t>22</m:t>
                      </m:r>
                      <m:d>
                        <m:dPr>
                          <m:ctrlPr>
                            <a:rPr lang="fa-IR" sz="2400" b="1" i="1" smtClean="0">
                              <a:latin typeface="Cambria Math"/>
                            </a:rPr>
                          </m:ctrlPr>
                        </m:dPr>
                        <m:e>
                          <m:r>
                            <m:rPr>
                              <m:nor/>
                            </m:rPr>
                            <a:rPr lang="fa-IR" sz="2400" b="1" i="0" smtClean="0">
                              <a:latin typeface="Cambria Math" panose="02040503050406030204" pitchFamily="18" charset="0"/>
                              <a:cs typeface="B Nazanin" panose="00000400000000000000" pitchFamily="2" charset="-78"/>
                            </a:rPr>
                            <m:t>%</m:t>
                          </m:r>
                          <m:r>
                            <m:rPr>
                              <m:nor/>
                            </m:rPr>
                            <a:rPr lang="fa-IR" sz="2400" b="1" i="0" smtClean="0">
                              <a:latin typeface="Cambria Math" panose="02040503050406030204" pitchFamily="18" charset="0"/>
                              <a:cs typeface="B Nazanin" panose="00000400000000000000" pitchFamily="2" charset="-78"/>
                            </a:rPr>
                            <m:t>1</m:t>
                          </m:r>
                          <m:r>
                            <a:rPr lang="fa-IR" sz="2400" b="1" i="1" smtClean="0">
                              <a:latin typeface="Cambria Math" panose="02040503050406030204" pitchFamily="18" charset="0"/>
                              <a:ea typeface="Cambria Math" panose="02040503050406030204" pitchFamily="18" charset="0"/>
                            </a:rPr>
                            <m:t>×</m:t>
                          </m:r>
                          <m:f>
                            <m:fPr>
                              <m:ctrlPr>
                                <a:rPr lang="fa-IR" sz="2400" b="1" i="1" smtClean="0">
                                  <a:latin typeface="Cambria Math"/>
                                  <a:ea typeface="Cambria Math" panose="02040503050406030204" pitchFamily="18" charset="0"/>
                                </a:rPr>
                              </m:ctrlPr>
                            </m:fPr>
                            <m:num>
                              <m:r>
                                <m:rPr>
                                  <m:nor/>
                                </m:rPr>
                                <a:rPr lang="fa-IR" sz="2400" b="1" i="0" smtClean="0">
                                  <a:latin typeface="Cambria Math" panose="02040503050406030204" pitchFamily="18" charset="0"/>
                                  <a:ea typeface="Cambria Math" panose="02040503050406030204" pitchFamily="18" charset="0"/>
                                  <a:cs typeface="B Nazanin" panose="00000400000000000000" pitchFamily="2" charset="-78"/>
                                </a:rPr>
                                <m:t>385</m:t>
                              </m:r>
                              <m:r>
                                <m:rPr>
                                  <m:nor/>
                                </m:rPr>
                                <a:rPr lang="fa-IR" sz="2400" b="1" i="0" smtClean="0">
                                  <a:latin typeface="Cambria Math" panose="02040503050406030204" pitchFamily="18" charset="0"/>
                                  <a:ea typeface="Cambria Math" panose="02040503050406030204" pitchFamily="18" charset="0"/>
                                  <a:cs typeface="B Nazanin" panose="00000400000000000000" pitchFamily="2" charset="-78"/>
                                </a:rPr>
                                <m:t>.</m:t>
                              </m:r>
                              <m:r>
                                <m:rPr>
                                  <m:nor/>
                                </m:rPr>
                                <a:rPr lang="fa-IR" sz="2400" b="1" i="0" smtClean="0">
                                  <a:latin typeface="Cambria Math" panose="02040503050406030204" pitchFamily="18" charset="0"/>
                                  <a:ea typeface="Cambria Math" panose="02040503050406030204" pitchFamily="18" charset="0"/>
                                  <a:cs typeface="B Nazanin" panose="00000400000000000000" pitchFamily="2" charset="-78"/>
                                </a:rPr>
                                <m:t>000</m:t>
                              </m:r>
                            </m:num>
                            <m:den>
                              <m:r>
                                <m:rPr>
                                  <m:nor/>
                                </m:rPr>
                                <a:rPr lang="fa-IR" sz="2400" b="1" i="0" smtClean="0">
                                  <a:latin typeface="Cambria Math" panose="02040503050406030204" pitchFamily="18" charset="0"/>
                                  <a:ea typeface="Cambria Math" panose="02040503050406030204" pitchFamily="18" charset="0"/>
                                  <a:cs typeface="B Nazanin" panose="00000400000000000000" pitchFamily="2" charset="-78"/>
                                </a:rPr>
                                <m:t>270</m:t>
                              </m:r>
                              <m:r>
                                <m:rPr>
                                  <m:nor/>
                                </m:rPr>
                                <a:rPr lang="fa-IR" sz="2400" b="1" i="0" smtClean="0">
                                  <a:latin typeface="Cambria Math" panose="02040503050406030204" pitchFamily="18" charset="0"/>
                                  <a:ea typeface="Cambria Math" panose="02040503050406030204" pitchFamily="18" charset="0"/>
                                  <a:cs typeface="B Nazanin" panose="00000400000000000000" pitchFamily="2" charset="-78"/>
                                </a:rPr>
                                <m:t>.</m:t>
                              </m:r>
                              <m:r>
                                <m:rPr>
                                  <m:nor/>
                                </m:rPr>
                                <a:rPr lang="fa-IR" sz="2400" b="1" i="0" smtClean="0">
                                  <a:latin typeface="Cambria Math" panose="02040503050406030204" pitchFamily="18" charset="0"/>
                                  <a:ea typeface="Cambria Math" panose="02040503050406030204" pitchFamily="18" charset="0"/>
                                  <a:cs typeface="B Nazanin" panose="00000400000000000000" pitchFamily="2" charset="-78"/>
                                </a:rPr>
                                <m:t>000</m:t>
                              </m:r>
                              <m:r>
                                <m:rPr>
                                  <m:nor/>
                                </m:rPr>
                                <a:rPr lang="fa-IR" sz="2400" b="1" i="0" smtClean="0">
                                  <a:latin typeface="Cambria Math" panose="02040503050406030204" pitchFamily="18" charset="0"/>
                                  <a:ea typeface="Cambria Math" panose="02040503050406030204" pitchFamily="18" charset="0"/>
                                  <a:cs typeface="B Nazanin" panose="00000400000000000000" pitchFamily="2" charset="-78"/>
                                </a:rPr>
                                <m:t>+</m:t>
                              </m:r>
                              <m:r>
                                <m:rPr>
                                  <m:nor/>
                                </m:rPr>
                                <a:rPr lang="fa-IR" sz="2400" b="1" i="0" smtClean="0">
                                  <a:latin typeface="Cambria Math" panose="02040503050406030204" pitchFamily="18" charset="0"/>
                                  <a:ea typeface="Cambria Math" panose="02040503050406030204" pitchFamily="18" charset="0"/>
                                  <a:cs typeface="B Nazanin" panose="00000400000000000000" pitchFamily="2" charset="-78"/>
                                </a:rPr>
                                <m:t>385</m:t>
                              </m:r>
                              <m:r>
                                <m:rPr>
                                  <m:nor/>
                                </m:rPr>
                                <a:rPr lang="fa-IR" sz="2400" b="1" i="0" smtClean="0">
                                  <a:latin typeface="Cambria Math" panose="02040503050406030204" pitchFamily="18" charset="0"/>
                                  <a:ea typeface="Cambria Math" panose="02040503050406030204" pitchFamily="18" charset="0"/>
                                  <a:cs typeface="B Nazanin" panose="00000400000000000000" pitchFamily="2" charset="-78"/>
                                </a:rPr>
                                <m:t>.</m:t>
                              </m:r>
                              <m:r>
                                <m:rPr>
                                  <m:nor/>
                                </m:rPr>
                                <a:rPr lang="fa-IR" sz="2400" b="1" i="0" smtClean="0">
                                  <a:latin typeface="Cambria Math" panose="02040503050406030204" pitchFamily="18" charset="0"/>
                                  <a:ea typeface="Cambria Math" panose="02040503050406030204" pitchFamily="18" charset="0"/>
                                  <a:cs typeface="B Nazanin" panose="00000400000000000000" pitchFamily="2" charset="-78"/>
                                </a:rPr>
                                <m:t>000</m:t>
                              </m:r>
                            </m:den>
                          </m:f>
                        </m:e>
                      </m:d>
                      <m:r>
                        <a:rPr lang="fa-IR" sz="2400" b="1" i="1" smtClean="0">
                          <a:latin typeface="Cambria Math" panose="02040503050406030204" pitchFamily="18" charset="0"/>
                          <a:ea typeface="Cambria Math" panose="02040503050406030204" pitchFamily="18" charset="0"/>
                        </a:rPr>
                        <m:t>≈</m:t>
                      </m:r>
                      <m:r>
                        <a:rPr lang="fa-IR" sz="2400" b="1" i="1" smtClean="0">
                          <a:latin typeface="Cambria Math" panose="02040503050406030204" pitchFamily="18" charset="0"/>
                          <a:ea typeface="Cambria Math" panose="02040503050406030204" pitchFamily="18" charset="0"/>
                        </a:rPr>
                        <m:t>%</m:t>
                      </m:r>
                      <m:r>
                        <m:rPr>
                          <m:nor/>
                        </m:rPr>
                        <a:rPr lang="fa-IR" sz="2400" i="0" smtClean="0">
                          <a:latin typeface="Cambria Math" panose="02040503050406030204" pitchFamily="18" charset="0"/>
                          <a:ea typeface="Cambria Math" panose="02040503050406030204" pitchFamily="18" charset="0"/>
                        </a:rPr>
                        <m:t>21</m:t>
                      </m:r>
                      <m:r>
                        <m:rPr>
                          <m:nor/>
                        </m:rPr>
                        <a:rPr lang="fa-IR" sz="2400" i="0" smtClean="0">
                          <a:latin typeface="Cambria Math" panose="02040503050406030204" pitchFamily="18" charset="0"/>
                          <a:ea typeface="Cambria Math" panose="02040503050406030204" pitchFamily="18" charset="0"/>
                        </a:rPr>
                        <m:t>/</m:t>
                      </m:r>
                      <m:r>
                        <m:rPr>
                          <m:nor/>
                        </m:rPr>
                        <a:rPr lang="fa-IR" sz="2400" i="0" smtClean="0">
                          <a:latin typeface="Cambria Math" panose="02040503050406030204" pitchFamily="18" charset="0"/>
                          <a:ea typeface="Cambria Math" panose="02040503050406030204" pitchFamily="18" charset="0"/>
                        </a:rPr>
                        <m:t>4</m:t>
                      </m:r>
                    </m:oMath>
                  </m:oMathPara>
                </a14:m>
                <a:endParaRPr lang="fa-IR" sz="2400" dirty="0">
                  <a:cs typeface="B Nazanin" panose="00000400000000000000" pitchFamily="2" charset="-78"/>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1947759" y="4189670"/>
                <a:ext cx="6786730" cy="682751"/>
              </a:xfrm>
              <a:prstGeom prst="rect">
                <a:avLst/>
              </a:prstGeom>
              <a:blipFill>
                <a:blip r:embed="rId4"/>
                <a:stretch>
                  <a:fillRect/>
                </a:stretch>
              </a:blipFill>
            </p:spPr>
            <p:txBody>
              <a:bodyPr/>
              <a:lstStyle/>
              <a:p>
                <a:r>
                  <a:rPr lang="fa-IR">
                    <a:noFill/>
                  </a:rPr>
                  <a:t> </a:t>
                </a:r>
              </a:p>
            </p:txBody>
          </p:sp>
        </mc:Fallback>
      </mc:AlternateContent>
      <mc:AlternateContent xmlns:mc="http://schemas.openxmlformats.org/markup-compatibility/2006" xmlns:a14="http://schemas.microsoft.com/office/drawing/2010/main">
        <mc:Choice Requires="a14">
          <p:sp>
            <p:nvSpPr>
              <p:cNvPr id="16" name="TextBox 15"/>
              <p:cNvSpPr txBox="1"/>
              <p:nvPr/>
            </p:nvSpPr>
            <p:spPr>
              <a:xfrm>
                <a:off x="2078714" y="4997044"/>
                <a:ext cx="6498189" cy="682559"/>
              </a:xfrm>
              <a:prstGeom prst="rect">
                <a:avLst/>
              </a:prstGeom>
              <a:noFill/>
            </p:spPr>
            <p:txBody>
              <a:bodyPr wrap="none" lIns="0" tIns="0" rIns="0" bIns="0" rtlCol="1">
                <a:spAutoFit/>
              </a:bodyPr>
              <a:lstStyle/>
              <a:p>
                <a:pPr/>
                <a14:m>
                  <m:oMathPara xmlns:m="http://schemas.openxmlformats.org/officeDocument/2006/math">
                    <m:oMathParaPr>
                      <m:jc m:val="centerGroup"/>
                    </m:oMathParaPr>
                    <m:oMath xmlns:m="http://schemas.openxmlformats.org/officeDocument/2006/math">
                      <m:r>
                        <m:rPr>
                          <m:nor/>
                        </m:rPr>
                        <a:rPr lang="fa-IR" sz="2400" b="1" i="0" smtClean="0">
                          <a:latin typeface="Cambria Math" panose="02040503050406030204" pitchFamily="18" charset="0"/>
                          <a:cs typeface="B Nazanin" panose="00000400000000000000" pitchFamily="2" charset="-78"/>
                        </a:rPr>
                        <m:t>نرخ بازده داخلی</m:t>
                      </m:r>
                      <m:r>
                        <m:rPr>
                          <m:nor/>
                        </m:rPr>
                        <a:rPr lang="fa-IR" sz="2400" b="1" i="0" smtClean="0">
                          <a:latin typeface="Cambria Math" panose="02040503050406030204" pitchFamily="18" charset="0"/>
                          <a:cs typeface="B Nazanin" panose="00000400000000000000" pitchFamily="2" charset="-78"/>
                        </a:rPr>
                        <m:t>=%</m:t>
                      </m:r>
                      <m:r>
                        <m:rPr>
                          <m:nor/>
                        </m:rPr>
                        <a:rPr lang="fa-IR" sz="2400" b="1" i="0" smtClean="0">
                          <a:latin typeface="Cambria Math" panose="02040503050406030204" pitchFamily="18" charset="0"/>
                          <a:cs typeface="B Nazanin" panose="00000400000000000000" pitchFamily="2" charset="-78"/>
                        </a:rPr>
                        <m:t>21</m:t>
                      </m:r>
                      <m:d>
                        <m:dPr>
                          <m:ctrlPr>
                            <a:rPr lang="fa-IR" sz="2400" b="1" i="1" smtClean="0">
                              <a:latin typeface="Cambria Math"/>
                            </a:rPr>
                          </m:ctrlPr>
                        </m:dPr>
                        <m:e>
                          <m:r>
                            <m:rPr>
                              <m:nor/>
                            </m:rPr>
                            <a:rPr lang="fa-IR" sz="2400" b="1" i="0" smtClean="0">
                              <a:latin typeface="Cambria Math" panose="02040503050406030204" pitchFamily="18" charset="0"/>
                              <a:cs typeface="B Nazanin" panose="00000400000000000000" pitchFamily="2" charset="-78"/>
                            </a:rPr>
                            <m:t>%</m:t>
                          </m:r>
                          <m:r>
                            <m:rPr>
                              <m:nor/>
                            </m:rPr>
                            <a:rPr lang="fa-IR" sz="2400" b="1" i="0" smtClean="0">
                              <a:latin typeface="Cambria Math" panose="02040503050406030204" pitchFamily="18" charset="0"/>
                              <a:cs typeface="B Nazanin" panose="00000400000000000000" pitchFamily="2" charset="-78"/>
                            </a:rPr>
                            <m:t>1</m:t>
                          </m:r>
                          <m:r>
                            <a:rPr lang="fa-IR" sz="2400" b="1" i="1" smtClean="0">
                              <a:latin typeface="Cambria Math" panose="02040503050406030204" pitchFamily="18" charset="0"/>
                              <a:ea typeface="Cambria Math" panose="02040503050406030204" pitchFamily="18" charset="0"/>
                            </a:rPr>
                            <m:t>×</m:t>
                          </m:r>
                          <m:f>
                            <m:fPr>
                              <m:ctrlPr>
                                <a:rPr lang="fa-IR" sz="2400" b="1" i="1" smtClean="0">
                                  <a:latin typeface="Cambria Math"/>
                                  <a:ea typeface="Cambria Math" panose="02040503050406030204" pitchFamily="18" charset="0"/>
                                </a:rPr>
                              </m:ctrlPr>
                            </m:fPr>
                            <m:num>
                              <m:r>
                                <m:rPr>
                                  <m:nor/>
                                </m:rPr>
                                <a:rPr lang="fa-IR" sz="2400" b="1" i="0" smtClean="0">
                                  <a:latin typeface="Cambria Math" panose="02040503050406030204" pitchFamily="18" charset="0"/>
                                  <a:ea typeface="Cambria Math" panose="02040503050406030204" pitchFamily="18" charset="0"/>
                                  <a:cs typeface="B Nazanin" panose="00000400000000000000" pitchFamily="2" charset="-78"/>
                                </a:rPr>
                                <m:t>270</m:t>
                              </m:r>
                              <m:r>
                                <m:rPr>
                                  <m:nor/>
                                </m:rPr>
                                <a:rPr lang="fa-IR" sz="2400" b="1" i="0" smtClean="0">
                                  <a:latin typeface="Cambria Math" panose="02040503050406030204" pitchFamily="18" charset="0"/>
                                  <a:ea typeface="Cambria Math" panose="02040503050406030204" pitchFamily="18" charset="0"/>
                                  <a:cs typeface="B Nazanin" panose="00000400000000000000" pitchFamily="2" charset="-78"/>
                                </a:rPr>
                                <m:t>.</m:t>
                              </m:r>
                              <m:r>
                                <m:rPr>
                                  <m:nor/>
                                </m:rPr>
                                <a:rPr lang="fa-IR" sz="2400" b="1" i="0" smtClean="0">
                                  <a:latin typeface="Cambria Math" panose="02040503050406030204" pitchFamily="18" charset="0"/>
                                  <a:ea typeface="Cambria Math" panose="02040503050406030204" pitchFamily="18" charset="0"/>
                                  <a:cs typeface="B Nazanin" panose="00000400000000000000" pitchFamily="2" charset="-78"/>
                                </a:rPr>
                                <m:t>000</m:t>
                              </m:r>
                            </m:num>
                            <m:den>
                              <m:r>
                                <m:rPr>
                                  <m:nor/>
                                </m:rPr>
                                <a:rPr lang="fa-IR" sz="2400" b="1" i="0" smtClean="0">
                                  <a:latin typeface="Cambria Math" panose="02040503050406030204" pitchFamily="18" charset="0"/>
                                  <a:ea typeface="Cambria Math" panose="02040503050406030204" pitchFamily="18" charset="0"/>
                                  <a:cs typeface="B Nazanin" panose="00000400000000000000" pitchFamily="2" charset="-78"/>
                                </a:rPr>
                                <m:t>270</m:t>
                              </m:r>
                              <m:r>
                                <m:rPr>
                                  <m:nor/>
                                </m:rPr>
                                <a:rPr lang="fa-IR" sz="2400" b="1" i="0" smtClean="0">
                                  <a:latin typeface="Cambria Math" panose="02040503050406030204" pitchFamily="18" charset="0"/>
                                  <a:ea typeface="Cambria Math" panose="02040503050406030204" pitchFamily="18" charset="0"/>
                                  <a:cs typeface="B Nazanin" panose="00000400000000000000" pitchFamily="2" charset="-78"/>
                                </a:rPr>
                                <m:t>.</m:t>
                              </m:r>
                              <m:r>
                                <m:rPr>
                                  <m:nor/>
                                </m:rPr>
                                <a:rPr lang="fa-IR" sz="2400" b="1" i="0" smtClean="0">
                                  <a:latin typeface="Cambria Math" panose="02040503050406030204" pitchFamily="18" charset="0"/>
                                  <a:ea typeface="Cambria Math" panose="02040503050406030204" pitchFamily="18" charset="0"/>
                                  <a:cs typeface="B Nazanin" panose="00000400000000000000" pitchFamily="2" charset="-78"/>
                                </a:rPr>
                                <m:t>000</m:t>
                              </m:r>
                              <m:r>
                                <m:rPr>
                                  <m:nor/>
                                </m:rPr>
                                <a:rPr lang="fa-IR" sz="2400" b="1" i="0" smtClean="0">
                                  <a:latin typeface="Cambria Math" panose="02040503050406030204" pitchFamily="18" charset="0"/>
                                  <a:ea typeface="Cambria Math" panose="02040503050406030204" pitchFamily="18" charset="0"/>
                                  <a:cs typeface="B Nazanin" panose="00000400000000000000" pitchFamily="2" charset="-78"/>
                                </a:rPr>
                                <m:t>+</m:t>
                              </m:r>
                              <m:r>
                                <m:rPr>
                                  <m:nor/>
                                </m:rPr>
                                <a:rPr lang="fa-IR" sz="2400" b="1" i="0" smtClean="0">
                                  <a:latin typeface="Cambria Math" panose="02040503050406030204" pitchFamily="18" charset="0"/>
                                  <a:ea typeface="Cambria Math" panose="02040503050406030204" pitchFamily="18" charset="0"/>
                                  <a:cs typeface="B Nazanin" panose="00000400000000000000" pitchFamily="2" charset="-78"/>
                                </a:rPr>
                                <m:t>385</m:t>
                              </m:r>
                              <m:r>
                                <m:rPr>
                                  <m:nor/>
                                </m:rPr>
                                <a:rPr lang="fa-IR" sz="2400" b="1" i="0" smtClean="0">
                                  <a:latin typeface="Cambria Math" panose="02040503050406030204" pitchFamily="18" charset="0"/>
                                  <a:ea typeface="Cambria Math" panose="02040503050406030204" pitchFamily="18" charset="0"/>
                                  <a:cs typeface="B Nazanin" panose="00000400000000000000" pitchFamily="2" charset="-78"/>
                                </a:rPr>
                                <m:t>.</m:t>
                              </m:r>
                              <m:r>
                                <m:rPr>
                                  <m:nor/>
                                </m:rPr>
                                <a:rPr lang="fa-IR" sz="2400" b="1" i="0" smtClean="0">
                                  <a:latin typeface="Cambria Math" panose="02040503050406030204" pitchFamily="18" charset="0"/>
                                  <a:ea typeface="Cambria Math" panose="02040503050406030204" pitchFamily="18" charset="0"/>
                                  <a:cs typeface="B Nazanin" panose="00000400000000000000" pitchFamily="2" charset="-78"/>
                                </a:rPr>
                                <m:t>000</m:t>
                              </m:r>
                            </m:den>
                          </m:f>
                        </m:e>
                      </m:d>
                      <m:r>
                        <a:rPr lang="fa-IR" sz="2400" b="1" i="1" smtClean="0">
                          <a:latin typeface="Cambria Math" panose="02040503050406030204" pitchFamily="18" charset="0"/>
                          <a:ea typeface="Cambria Math" panose="02040503050406030204" pitchFamily="18" charset="0"/>
                        </a:rPr>
                        <m:t>≈</m:t>
                      </m:r>
                      <m:r>
                        <a:rPr lang="fa-IR" sz="2400" b="1" i="1" smtClean="0">
                          <a:latin typeface="Cambria Math" panose="02040503050406030204" pitchFamily="18" charset="0"/>
                          <a:ea typeface="Cambria Math" panose="02040503050406030204" pitchFamily="18" charset="0"/>
                        </a:rPr>
                        <m:t>%</m:t>
                      </m:r>
                      <m:r>
                        <m:rPr>
                          <m:nor/>
                        </m:rPr>
                        <a:rPr lang="fa-IR" sz="2400" i="0" smtClean="0">
                          <a:latin typeface="Cambria Math" panose="02040503050406030204" pitchFamily="18" charset="0"/>
                          <a:ea typeface="Cambria Math" panose="02040503050406030204" pitchFamily="18" charset="0"/>
                        </a:rPr>
                        <m:t>21</m:t>
                      </m:r>
                      <m:r>
                        <m:rPr>
                          <m:nor/>
                        </m:rPr>
                        <a:rPr lang="fa-IR" sz="2400" i="0" smtClean="0">
                          <a:latin typeface="Cambria Math" panose="02040503050406030204" pitchFamily="18" charset="0"/>
                          <a:ea typeface="Cambria Math" panose="02040503050406030204" pitchFamily="18" charset="0"/>
                        </a:rPr>
                        <m:t>/</m:t>
                      </m:r>
                      <m:r>
                        <m:rPr>
                          <m:nor/>
                        </m:rPr>
                        <a:rPr lang="fa-IR" sz="2400" i="0" smtClean="0">
                          <a:latin typeface="Cambria Math" panose="02040503050406030204" pitchFamily="18" charset="0"/>
                          <a:ea typeface="Cambria Math" panose="02040503050406030204" pitchFamily="18" charset="0"/>
                        </a:rPr>
                        <m:t>4</m:t>
                      </m:r>
                    </m:oMath>
                  </m:oMathPara>
                </a14:m>
                <a:endParaRPr lang="fa-IR" sz="2400" dirty="0">
                  <a:cs typeface="B Nazanin" panose="00000400000000000000" pitchFamily="2" charset="-78"/>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2078714" y="4997044"/>
                <a:ext cx="6498189" cy="682559"/>
              </a:xfrm>
              <a:prstGeom prst="rect">
                <a:avLst/>
              </a:prstGeom>
              <a:blipFill>
                <a:blip r:embed="rId5"/>
                <a:stretch>
                  <a:fillRect/>
                </a:stretch>
              </a:blipFill>
            </p:spPr>
            <p:txBody>
              <a:bodyPr/>
              <a:lstStyle/>
              <a:p>
                <a:r>
                  <a:rPr lang="fa-IR">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3969637" y="6102061"/>
                <a:ext cx="2742973" cy="492443"/>
              </a:xfrm>
              <a:prstGeom prst="rect">
                <a:avLst/>
              </a:prstGeom>
              <a:noFill/>
            </p:spPr>
            <p:txBody>
              <a:bodyPr wrap="square" lIns="0" tIns="0" rIns="0" bIns="0" rtlCol="1">
                <a:spAutoFit/>
              </a:bodyPr>
              <a:lstStyle/>
              <a:p>
                <a:pPr/>
                <a14:m>
                  <m:oMathPara xmlns:m="http://schemas.openxmlformats.org/officeDocument/2006/math">
                    <m:oMathParaPr>
                      <m:jc m:val="centerGroup"/>
                    </m:oMathParaPr>
                    <m:oMath xmlns:m="http://schemas.openxmlformats.org/officeDocument/2006/math">
                      <m:r>
                        <m:rPr>
                          <m:nor/>
                        </m:rPr>
                        <a:rPr lang="fa-IR" sz="3200" b="1" i="0" smtClean="0">
                          <a:latin typeface="Cambria Math" panose="02040503050406030204" pitchFamily="18" charset="0"/>
                          <a:cs typeface="B Nazanin" panose="00000400000000000000" pitchFamily="2" charset="-78"/>
                        </a:rPr>
                        <m:t>%</m:t>
                      </m:r>
                      <m:r>
                        <m:rPr>
                          <m:nor/>
                        </m:rPr>
                        <a:rPr lang="fa-IR" sz="3200" b="1" i="0" smtClean="0">
                          <a:latin typeface="Cambria Math" panose="02040503050406030204" pitchFamily="18" charset="0"/>
                          <a:cs typeface="B Nazanin" panose="00000400000000000000" pitchFamily="2" charset="-78"/>
                        </a:rPr>
                        <m:t>21</m:t>
                      </m:r>
                      <m:r>
                        <m:rPr>
                          <m:nor/>
                        </m:rPr>
                        <a:rPr lang="fa-IR" sz="3200" b="1" i="0" smtClean="0">
                          <a:latin typeface="Cambria Math" panose="02040503050406030204" pitchFamily="18" charset="0"/>
                          <a:cs typeface="B Nazanin" panose="00000400000000000000" pitchFamily="2" charset="-78"/>
                        </a:rPr>
                        <m:t>/</m:t>
                      </m:r>
                      <m:r>
                        <m:rPr>
                          <m:nor/>
                        </m:rPr>
                        <a:rPr lang="fa-IR" sz="3200" b="1" i="0" smtClean="0">
                          <a:latin typeface="Cambria Math" panose="02040503050406030204" pitchFamily="18" charset="0"/>
                          <a:cs typeface="B Nazanin" panose="00000400000000000000" pitchFamily="2" charset="-78"/>
                        </a:rPr>
                        <m:t>4 </m:t>
                      </m:r>
                      <m:r>
                        <m:rPr>
                          <m:nor/>
                        </m:rPr>
                        <a:rPr lang="fa-IR" sz="3200" b="1" i="0" smtClean="0">
                          <a:latin typeface="Cambria Math" panose="02040503050406030204" pitchFamily="18" charset="0"/>
                          <a:ea typeface="Cambria Math" panose="02040503050406030204" pitchFamily="18" charset="0"/>
                          <a:cs typeface="B Nazanin" panose="00000400000000000000" pitchFamily="2" charset="-78"/>
                        </a:rPr>
                        <m:t>&gt; %</m:t>
                      </m:r>
                      <m:r>
                        <m:rPr>
                          <m:nor/>
                        </m:rPr>
                        <a:rPr lang="fa-IR" sz="3200" b="1" i="0" smtClean="0">
                          <a:latin typeface="Cambria Math" panose="02040503050406030204" pitchFamily="18" charset="0"/>
                          <a:ea typeface="Cambria Math" panose="02040503050406030204" pitchFamily="18" charset="0"/>
                          <a:cs typeface="B Nazanin" panose="00000400000000000000" pitchFamily="2" charset="-78"/>
                        </a:rPr>
                        <m:t>18</m:t>
                      </m:r>
                    </m:oMath>
                  </m:oMathPara>
                </a14:m>
                <a:endParaRPr lang="fa-IR" sz="3200" b="1" dirty="0">
                  <a:cs typeface="B Nazanin" panose="00000400000000000000" pitchFamily="2" charset="-78"/>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3969637" y="6102061"/>
                <a:ext cx="2742973" cy="492443"/>
              </a:xfrm>
              <a:prstGeom prst="rect">
                <a:avLst/>
              </a:prstGeom>
              <a:blipFill>
                <a:blip r:embed="rId6"/>
                <a:stretch>
                  <a:fillRect/>
                </a:stretch>
              </a:blipFill>
            </p:spPr>
            <p:txBody>
              <a:bodyPr/>
              <a:lstStyle/>
              <a:p>
                <a:r>
                  <a:rPr lang="fa-IR">
                    <a:noFill/>
                  </a:rPr>
                  <a:t> </a:t>
                </a:r>
              </a:p>
            </p:txBody>
          </p:sp>
        </mc:Fallback>
      </mc:AlternateContent>
      <p:sp>
        <p:nvSpPr>
          <p:cNvPr id="9" name="Rectangle 8"/>
          <p:cNvSpPr/>
          <p:nvPr/>
        </p:nvSpPr>
        <p:spPr>
          <a:xfrm>
            <a:off x="8082769" y="385224"/>
            <a:ext cx="3741730" cy="646331"/>
          </a:xfrm>
          <a:prstGeom prst="rect">
            <a:avLst/>
          </a:prstGeom>
        </p:spPr>
        <p:txBody>
          <a:bodyPr wrap="none">
            <a:spAutoFit/>
          </a:bodyPr>
          <a:lstStyle/>
          <a:p>
            <a:pPr algn="r"/>
            <a:r>
              <a:rPr lang="fa-IR" sz="3600" b="1" dirty="0" smtClean="0">
                <a:effectLst>
                  <a:glow rad="228600">
                    <a:schemeClr val="accent1">
                      <a:satMod val="175000"/>
                      <a:alpha val="40000"/>
                    </a:schemeClr>
                  </a:glow>
                </a:effectLst>
                <a:cs typeface="B Nazanin" panose="00000400000000000000" pitchFamily="2" charset="-78"/>
              </a:rPr>
              <a:t>روش نرخ بازده داخلی</a:t>
            </a:r>
            <a:endParaRPr lang="fa-IR" sz="3600" b="1" dirty="0">
              <a:effectLst>
                <a:glow rad="228600">
                  <a:schemeClr val="accent1">
                    <a:satMod val="175000"/>
                    <a:alpha val="40000"/>
                  </a:schemeClr>
                </a:glow>
              </a:effectLst>
              <a:cs typeface="B Nazanin" panose="00000400000000000000" pitchFamily="2" charset="-78"/>
            </a:endParaRPr>
          </a:p>
        </p:txBody>
      </p:sp>
    </p:spTree>
    <p:extLst>
      <p:ext uri="{BB962C8B-B14F-4D97-AF65-F5344CB8AC3E}">
        <p14:creationId xmlns:p14="http://schemas.microsoft.com/office/powerpoint/2010/main" val="167756270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4" grpId="0"/>
      <p:bldP spid="15" grpId="0"/>
      <p:bldP spid="16" grpId="0"/>
      <p:bldP spid="6"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41054" y="404751"/>
            <a:ext cx="4697120" cy="646331"/>
          </a:xfrm>
          <a:prstGeom prst="rect">
            <a:avLst/>
          </a:prstGeom>
        </p:spPr>
        <p:txBody>
          <a:bodyPr wrap="none">
            <a:spAutoFit/>
          </a:bodyPr>
          <a:lstStyle/>
          <a:p>
            <a:r>
              <a:rPr lang="fa-IR" altLang="fa-IR" sz="3600" b="1" dirty="0" smtClean="0">
                <a:effectLst>
                  <a:glow rad="228600">
                    <a:schemeClr val="accent1">
                      <a:satMod val="175000"/>
                      <a:alpha val="40000"/>
                    </a:schemeClr>
                  </a:glow>
                </a:effectLst>
                <a:cs typeface="B Nazanin" panose="00000400000000000000" pitchFamily="2" charset="-78"/>
              </a:rPr>
              <a:t>معکوس دوره بازیافت سرمایه</a:t>
            </a:r>
            <a:endParaRPr lang="fa-IR" sz="3600" b="1" dirty="0">
              <a:effectLst>
                <a:glow rad="228600">
                  <a:schemeClr val="accent1">
                    <a:satMod val="175000"/>
                    <a:alpha val="40000"/>
                  </a:schemeClr>
                </a:glow>
              </a:effectLst>
            </a:endParaRPr>
          </a:p>
        </p:txBody>
      </p:sp>
      <p:sp>
        <p:nvSpPr>
          <p:cNvPr id="5" name="Rectangle 4"/>
          <p:cNvSpPr/>
          <p:nvPr/>
        </p:nvSpPr>
        <p:spPr>
          <a:xfrm>
            <a:off x="2147455" y="1498938"/>
            <a:ext cx="9390719" cy="4031873"/>
          </a:xfrm>
          <a:prstGeom prst="rect">
            <a:avLst/>
          </a:prstGeom>
        </p:spPr>
        <p:txBody>
          <a:bodyPr wrap="square">
            <a:spAutoFit/>
          </a:bodyPr>
          <a:lstStyle/>
          <a:p>
            <a:pPr marL="457200" indent="-457200" algn="r" rtl="1">
              <a:buFont typeface="Wingdings" panose="05000000000000000000" pitchFamily="2" charset="2"/>
              <a:buChar char="q"/>
            </a:pPr>
            <a:r>
              <a:rPr lang="fa-IR" altLang="fa-IR" sz="3200" b="1" dirty="0">
                <a:ea typeface="Majalla UI"/>
                <a:cs typeface="B Nazanin" panose="00000400000000000000" pitchFamily="2" charset="-78"/>
              </a:rPr>
              <a:t>نحوه محاسبه </a:t>
            </a:r>
            <a:r>
              <a:rPr lang="fa-IR" altLang="fa-IR" sz="3200" b="1" dirty="0" smtClean="0">
                <a:ea typeface="Majalla UI"/>
                <a:cs typeface="B Nazanin" panose="00000400000000000000" pitchFamily="2" charset="-78"/>
              </a:rPr>
              <a:t>: </a:t>
            </a:r>
          </a:p>
          <a:p>
            <a:pPr algn="r" rtl="1"/>
            <a:endParaRPr lang="fa-IR" altLang="fa-IR" sz="3200" dirty="0">
              <a:ea typeface="Majalla UI"/>
              <a:cs typeface="B Nazanin" panose="00000400000000000000" pitchFamily="2" charset="-78"/>
            </a:endParaRPr>
          </a:p>
          <a:p>
            <a:pPr marL="457200" indent="-457200" algn="r" rtl="1">
              <a:buFont typeface="Wingdings" panose="05000000000000000000" pitchFamily="2" charset="2"/>
              <a:buChar char="q"/>
            </a:pPr>
            <a:r>
              <a:rPr lang="fa-IR" altLang="fa-IR" sz="3200" b="1" dirty="0">
                <a:ea typeface="Majalla UI"/>
                <a:cs typeface="B Nazanin" panose="00000400000000000000" pitchFamily="2" charset="-78"/>
              </a:rPr>
              <a:t>کاربرد :</a:t>
            </a:r>
          </a:p>
          <a:p>
            <a:pPr algn="r" rtl="1">
              <a:buFont typeface="Wingdings 2" panose="05020102010507070707" pitchFamily="18" charset="2"/>
              <a:buNone/>
            </a:pPr>
            <a:r>
              <a:rPr lang="fa-IR" altLang="fa-IR" sz="3200" dirty="0">
                <a:ea typeface="Majalla UI"/>
                <a:cs typeface="B Nazanin" panose="00000400000000000000" pitchFamily="2" charset="-78"/>
              </a:rPr>
              <a:t>  این روش برآوردی آسان اگر چه در برخی موراد نه چندان دقیق از نرخ بازده داخلی محسوب می شود . اگر عمر مفید </a:t>
            </a:r>
            <a:r>
              <a:rPr lang="fa-IR" altLang="fa-IR" sz="3200" dirty="0" smtClean="0">
                <a:ea typeface="Majalla UI"/>
                <a:cs typeface="B Nazanin" panose="00000400000000000000" pitchFamily="2" charset="-78"/>
              </a:rPr>
              <a:t>پروژه </a:t>
            </a:r>
            <a:r>
              <a:rPr lang="fa-IR" altLang="fa-IR" sz="3200" dirty="0">
                <a:ea typeface="Majalla UI"/>
                <a:cs typeface="B Nazanin" panose="00000400000000000000" pitchFamily="2" charset="-78"/>
              </a:rPr>
              <a:t>بیش از 2 برابر دوره بازیافت سرمایه باشد ، نرخ برآوردی تقریب نزدیکی از نرخ بازده داخلی خواهد بود .</a:t>
            </a:r>
          </a:p>
          <a:p>
            <a:pPr algn="r" rtl="1">
              <a:buFont typeface="Wingdings 2" panose="05020102010507070707" pitchFamily="18" charset="2"/>
              <a:buNone/>
            </a:pPr>
            <a:r>
              <a:rPr lang="fa-IR" altLang="fa-IR" sz="3200" dirty="0">
                <a:ea typeface="Majalla UI"/>
                <a:cs typeface="B Nazanin" panose="00000400000000000000" pitchFamily="2" charset="-78"/>
              </a:rPr>
              <a:t> </a:t>
            </a:r>
          </a:p>
        </p:txBody>
      </p:sp>
      <mc:AlternateContent xmlns:mc="http://schemas.openxmlformats.org/markup-compatibility/2006" xmlns:a14="http://schemas.microsoft.com/office/drawing/2010/main">
        <mc:Choice Requires="a14">
          <p:sp>
            <p:nvSpPr>
              <p:cNvPr id="6" name="TextBox 5"/>
              <p:cNvSpPr txBox="1"/>
              <p:nvPr/>
            </p:nvSpPr>
            <p:spPr>
              <a:xfrm>
                <a:off x="4556455" y="1249556"/>
                <a:ext cx="2802370" cy="1226298"/>
              </a:xfrm>
              <a:prstGeom prst="rect">
                <a:avLst/>
              </a:prstGeom>
              <a:noFill/>
            </p:spPr>
            <p:txBody>
              <a:bodyPr wrap="none" rtlCol="1">
                <a:spAutoFit/>
              </a:bodyPr>
              <a:lstStyle/>
              <a:p>
                <a:pPr/>
                <a14:m>
                  <m:oMathPara xmlns:m="http://schemas.openxmlformats.org/officeDocument/2006/math">
                    <m:oMathParaPr>
                      <m:jc m:val="centerGroup"/>
                    </m:oMathParaPr>
                    <m:oMath xmlns:m="http://schemas.openxmlformats.org/officeDocument/2006/math">
                      <m:f>
                        <m:fPr>
                          <m:ctrlPr>
                            <a:rPr lang="fa-IR" sz="3200" i="1" smtClean="0">
                              <a:latin typeface="Cambria Math"/>
                            </a:rPr>
                          </m:ctrlPr>
                        </m:fPr>
                        <m:num>
                          <m:r>
                            <m:rPr>
                              <m:nor/>
                            </m:rPr>
                            <a:rPr lang="fa-IR" sz="3200" b="0" i="0" smtClean="0">
                              <a:latin typeface="Cambria Math" panose="02040503050406030204" pitchFamily="18" charset="0"/>
                            </a:rPr>
                            <m:t>1</m:t>
                          </m:r>
                        </m:num>
                        <m:den>
                          <m:r>
                            <m:rPr>
                              <m:nor/>
                            </m:rPr>
                            <a:rPr lang="fa-IR" altLang="fa-IR" sz="3200" dirty="0">
                              <a:ea typeface="Majalla UI"/>
                              <a:cs typeface="B Nazanin" panose="00000400000000000000" pitchFamily="2" charset="-78"/>
                            </a:rPr>
                            <m:t>دوره بازیافت سرمایه</m:t>
                          </m:r>
                        </m:den>
                      </m:f>
                    </m:oMath>
                  </m:oMathPara>
                </a14:m>
                <a:endParaRPr lang="fa-IR" dirty="0"/>
              </a:p>
            </p:txBody>
          </p:sp>
        </mc:Choice>
        <mc:Fallback xmlns="">
          <p:sp>
            <p:nvSpPr>
              <p:cNvPr id="6" name="TextBox 5"/>
              <p:cNvSpPr txBox="1">
                <a:spLocks noRot="1" noChangeAspect="1" noMove="1" noResize="1" noEditPoints="1" noAdjustHandles="1" noChangeArrowheads="1" noChangeShapeType="1" noTextEdit="1"/>
              </p:cNvSpPr>
              <p:nvPr/>
            </p:nvSpPr>
            <p:spPr>
              <a:xfrm>
                <a:off x="4556455" y="1249556"/>
                <a:ext cx="2802370" cy="1226298"/>
              </a:xfrm>
              <a:prstGeom prst="rect">
                <a:avLst/>
              </a:prstGeom>
              <a:blipFill>
                <a:blip r:embed="rId3"/>
                <a:stretch>
                  <a:fillRect/>
                </a:stretch>
              </a:blipFill>
            </p:spPr>
            <p:txBody>
              <a:bodyPr/>
              <a:lstStyle/>
              <a:p>
                <a:r>
                  <a:rPr lang="fa-IR">
                    <a:noFill/>
                  </a:rPr>
                  <a:t> </a:t>
                </a:r>
              </a:p>
            </p:txBody>
          </p:sp>
        </mc:Fallback>
      </mc:AlternateContent>
    </p:spTree>
    <p:extLst>
      <p:ext uri="{BB962C8B-B14F-4D97-AF65-F5344CB8AC3E}">
        <p14:creationId xmlns:p14="http://schemas.microsoft.com/office/powerpoint/2010/main" val="4033715863"/>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loud Callout 3"/>
          <p:cNvSpPr/>
          <p:nvPr/>
        </p:nvSpPr>
        <p:spPr>
          <a:xfrm>
            <a:off x="1558344" y="154546"/>
            <a:ext cx="10633656" cy="2756079"/>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4000" b="1" dirty="0">
                <a:cs typeface="B Nazanin" panose="00000400000000000000" pitchFamily="2" charset="-78"/>
              </a:rPr>
              <a:t>حالا برای ما یک سوال پیش می آید که این فرآیند سرمایه گذاری چه ارتباطی با ما دارد؟</a:t>
            </a:r>
          </a:p>
        </p:txBody>
      </p:sp>
    </p:spTree>
    <p:extLst>
      <p:ext uri="{BB962C8B-B14F-4D97-AF65-F5344CB8AC3E}">
        <p14:creationId xmlns:p14="http://schemas.microsoft.com/office/powerpoint/2010/main" val="4059041680"/>
      </p:ext>
    </p:extLst>
  </p:cSld>
  <p:clrMapOvr>
    <a:masterClrMapping/>
  </p:clrMapOvr>
  <p:transition spd="slow">
    <p:push dir="u"/>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41054" y="404751"/>
            <a:ext cx="4697120" cy="646331"/>
          </a:xfrm>
          <a:prstGeom prst="rect">
            <a:avLst/>
          </a:prstGeom>
        </p:spPr>
        <p:txBody>
          <a:bodyPr wrap="none">
            <a:spAutoFit/>
          </a:bodyPr>
          <a:lstStyle/>
          <a:p>
            <a:r>
              <a:rPr lang="fa-IR" altLang="fa-IR" sz="3600" b="1" dirty="0" smtClean="0">
                <a:effectLst>
                  <a:glow rad="228600">
                    <a:schemeClr val="accent1">
                      <a:satMod val="175000"/>
                      <a:alpha val="40000"/>
                    </a:schemeClr>
                  </a:glow>
                </a:effectLst>
                <a:cs typeface="B Nazanin" panose="00000400000000000000" pitchFamily="2" charset="-78"/>
              </a:rPr>
              <a:t>معکوس دوره بازیافت سرمایه</a:t>
            </a:r>
            <a:endParaRPr lang="fa-IR" sz="3600" b="1" dirty="0">
              <a:effectLst>
                <a:glow rad="228600">
                  <a:schemeClr val="accent1">
                    <a:satMod val="175000"/>
                    <a:alpha val="40000"/>
                  </a:schemeClr>
                </a:glow>
              </a:effectLst>
            </a:endParaRPr>
          </a:p>
        </p:txBody>
      </p:sp>
      <p:sp>
        <p:nvSpPr>
          <p:cNvPr id="3" name="TextBox 2"/>
          <p:cNvSpPr txBox="1"/>
          <p:nvPr/>
        </p:nvSpPr>
        <p:spPr>
          <a:xfrm>
            <a:off x="2386013" y="1357312"/>
            <a:ext cx="9152161" cy="2062103"/>
          </a:xfrm>
          <a:prstGeom prst="rect">
            <a:avLst/>
          </a:prstGeom>
          <a:noFill/>
        </p:spPr>
        <p:txBody>
          <a:bodyPr wrap="square" rtlCol="1">
            <a:spAutoFit/>
          </a:bodyPr>
          <a:lstStyle/>
          <a:p>
            <a:pPr algn="r"/>
            <a:r>
              <a:rPr lang="fa-IR" sz="3200" b="1" dirty="0" smtClean="0">
                <a:cs typeface="B Nazanin" panose="00000400000000000000" pitchFamily="2" charset="-78"/>
              </a:rPr>
              <a:t>مثال: </a:t>
            </a:r>
            <a:r>
              <a:rPr lang="fa-IR" sz="3200" dirty="0" smtClean="0">
                <a:cs typeface="B Nazanin" panose="00000400000000000000" pitchFamily="2" charset="-78"/>
              </a:rPr>
              <a:t>پروژه ای مستلزم سرمایه گذاری اولیه به مبلغ 20.000.000 ریال است و در صورت اجرا، به مدت 10 سال سالانه 5.000.000 ريال صرفه جویی نقدی ایجاد می کند.</a:t>
            </a:r>
          </a:p>
          <a:p>
            <a:pPr algn="r"/>
            <a:r>
              <a:rPr lang="fa-IR" sz="3200" dirty="0" smtClean="0">
                <a:cs typeface="B Nazanin" panose="00000400000000000000" pitchFamily="2" charset="-78"/>
              </a:rPr>
              <a:t>مطلوب است: محاسبه معکوس دوره بازیافت سرمایه</a:t>
            </a:r>
          </a:p>
        </p:txBody>
      </p:sp>
      <mc:AlternateContent xmlns:mc="http://schemas.openxmlformats.org/markup-compatibility/2006" xmlns:a14="http://schemas.microsoft.com/office/drawing/2010/main">
        <mc:Choice Requires="a14">
          <p:sp>
            <p:nvSpPr>
              <p:cNvPr id="4" name="TextBox 3"/>
              <p:cNvSpPr txBox="1"/>
              <p:nvPr/>
            </p:nvSpPr>
            <p:spPr>
              <a:xfrm>
                <a:off x="2023990" y="3986213"/>
                <a:ext cx="7827399" cy="651781"/>
              </a:xfrm>
              <a:prstGeom prst="rect">
                <a:avLst/>
              </a:prstGeom>
              <a:noFill/>
            </p:spPr>
            <p:txBody>
              <a:bodyPr wrap="none" rtlCol="1">
                <a:spAutoFit/>
              </a:bodyPr>
              <a:lstStyle/>
              <a:p>
                <a:pPr/>
                <a14:m>
                  <m:oMathPara xmlns:m="http://schemas.openxmlformats.org/officeDocument/2006/math">
                    <m:oMathParaPr>
                      <m:jc m:val="centerGroup"/>
                    </m:oMathParaPr>
                    <m:oMath xmlns:m="http://schemas.openxmlformats.org/officeDocument/2006/math">
                      <m:r>
                        <m:rPr>
                          <m:nor/>
                        </m:rPr>
                        <a:rPr lang="fa-IR" sz="3200" b="0" i="0" smtClean="0">
                          <a:latin typeface="Cambria Math" panose="02040503050406030204" pitchFamily="18" charset="0"/>
                          <a:cs typeface="B Nazanin" panose="00000400000000000000" pitchFamily="2" charset="-78"/>
                        </a:rPr>
                        <m:t>دوره بازیافت سرمایه</m:t>
                      </m:r>
                      <m:r>
                        <m:rPr>
                          <m:nor/>
                        </m:rPr>
                        <a:rPr lang="fa-IR" sz="3200" b="1" i="0" smtClean="0">
                          <a:latin typeface="Cambria Math" panose="02040503050406030204" pitchFamily="18" charset="0"/>
                          <a:cs typeface="B Nazanin" panose="00000400000000000000" pitchFamily="2" charset="-78"/>
                        </a:rPr>
                        <m:t>=</m:t>
                      </m:r>
                      <m:r>
                        <m:rPr>
                          <m:nor/>
                        </m:rPr>
                        <a:rPr lang="fa-IR" sz="3200" b="0" i="0" smtClean="0">
                          <a:latin typeface="Cambria Math" panose="02040503050406030204" pitchFamily="18" charset="0"/>
                          <a:cs typeface="B Nazanin" panose="00000400000000000000" pitchFamily="2" charset="-78"/>
                        </a:rPr>
                        <m:t>20</m:t>
                      </m:r>
                      <m:r>
                        <m:rPr>
                          <m:nor/>
                        </m:rPr>
                        <a:rPr lang="fa-IR" sz="3200" b="0" i="0" smtClean="0">
                          <a:latin typeface="Cambria Math" panose="02040503050406030204" pitchFamily="18" charset="0"/>
                          <a:cs typeface="B Nazanin" panose="00000400000000000000" pitchFamily="2" charset="-78"/>
                        </a:rPr>
                        <m:t>.</m:t>
                      </m:r>
                      <m:r>
                        <m:rPr>
                          <m:nor/>
                        </m:rPr>
                        <a:rPr lang="fa-IR" sz="3200" b="0" i="0" smtClean="0">
                          <a:latin typeface="Cambria Math" panose="02040503050406030204" pitchFamily="18" charset="0"/>
                          <a:cs typeface="B Nazanin" panose="00000400000000000000" pitchFamily="2" charset="-78"/>
                        </a:rPr>
                        <m:t>000</m:t>
                      </m:r>
                      <m:r>
                        <m:rPr>
                          <m:nor/>
                        </m:rPr>
                        <a:rPr lang="fa-IR" sz="3200" b="0" i="0" smtClean="0">
                          <a:latin typeface="Cambria Math" panose="02040503050406030204" pitchFamily="18" charset="0"/>
                          <a:cs typeface="B Nazanin" panose="00000400000000000000" pitchFamily="2" charset="-78"/>
                        </a:rPr>
                        <m:t>.</m:t>
                      </m:r>
                      <m:r>
                        <m:rPr>
                          <m:nor/>
                        </m:rPr>
                        <a:rPr lang="fa-IR" sz="3200" b="0" i="0" smtClean="0">
                          <a:latin typeface="Cambria Math" panose="02040503050406030204" pitchFamily="18" charset="0"/>
                          <a:cs typeface="B Nazanin" panose="00000400000000000000" pitchFamily="2" charset="-78"/>
                        </a:rPr>
                        <m:t>000</m:t>
                      </m:r>
                      <m:r>
                        <a:rPr lang="fa-IR" sz="3200" b="0" i="1" smtClean="0">
                          <a:latin typeface="Cambria Math" panose="02040503050406030204" pitchFamily="18" charset="0"/>
                          <a:ea typeface="Cambria Math" panose="02040503050406030204" pitchFamily="18" charset="0"/>
                        </a:rPr>
                        <m:t>÷</m:t>
                      </m:r>
                      <m:r>
                        <m:rPr>
                          <m:nor/>
                        </m:rPr>
                        <a:rPr lang="fa-IR" sz="3200" b="0" i="0" smtClean="0">
                          <a:latin typeface="Cambria Math" panose="02040503050406030204" pitchFamily="18" charset="0"/>
                          <a:ea typeface="Cambria Math" panose="02040503050406030204" pitchFamily="18" charset="0"/>
                          <a:cs typeface="B Nazanin" panose="00000400000000000000" pitchFamily="2" charset="-78"/>
                        </a:rPr>
                        <m:t>5</m:t>
                      </m:r>
                      <m:r>
                        <m:rPr>
                          <m:nor/>
                        </m:rPr>
                        <a:rPr lang="fa-IR" sz="3200" b="0" i="0" smtClean="0">
                          <a:latin typeface="Cambria Math" panose="02040503050406030204" pitchFamily="18" charset="0"/>
                          <a:ea typeface="Cambria Math" panose="02040503050406030204" pitchFamily="18" charset="0"/>
                          <a:cs typeface="B Nazanin" panose="00000400000000000000" pitchFamily="2" charset="-78"/>
                        </a:rPr>
                        <m:t>.</m:t>
                      </m:r>
                      <m:r>
                        <m:rPr>
                          <m:nor/>
                        </m:rPr>
                        <a:rPr lang="fa-IR" sz="3200" b="0" i="0" smtClean="0">
                          <a:latin typeface="Cambria Math" panose="02040503050406030204" pitchFamily="18" charset="0"/>
                          <a:ea typeface="Cambria Math" panose="02040503050406030204" pitchFamily="18" charset="0"/>
                          <a:cs typeface="B Nazanin" panose="00000400000000000000" pitchFamily="2" charset="-78"/>
                        </a:rPr>
                        <m:t>000</m:t>
                      </m:r>
                      <m:r>
                        <m:rPr>
                          <m:nor/>
                        </m:rPr>
                        <a:rPr lang="fa-IR" sz="3200" b="0" i="0" smtClean="0">
                          <a:latin typeface="Cambria Math" panose="02040503050406030204" pitchFamily="18" charset="0"/>
                          <a:ea typeface="Cambria Math" panose="02040503050406030204" pitchFamily="18" charset="0"/>
                          <a:cs typeface="B Nazanin" panose="00000400000000000000" pitchFamily="2" charset="-78"/>
                        </a:rPr>
                        <m:t>.</m:t>
                      </m:r>
                      <m:r>
                        <m:rPr>
                          <m:nor/>
                        </m:rPr>
                        <a:rPr lang="fa-IR" sz="3200" b="0" i="0" smtClean="0">
                          <a:latin typeface="Cambria Math" panose="02040503050406030204" pitchFamily="18" charset="0"/>
                          <a:ea typeface="Cambria Math" panose="02040503050406030204" pitchFamily="18" charset="0"/>
                          <a:cs typeface="B Nazanin" panose="00000400000000000000" pitchFamily="2" charset="-78"/>
                        </a:rPr>
                        <m:t>000</m:t>
                      </m:r>
                      <m:r>
                        <m:rPr>
                          <m:nor/>
                        </m:rPr>
                        <a:rPr lang="fa-IR" sz="3200" b="1" i="0" smtClean="0">
                          <a:latin typeface="Cambria Math" panose="02040503050406030204" pitchFamily="18" charset="0"/>
                          <a:ea typeface="Cambria Math" panose="02040503050406030204" pitchFamily="18" charset="0"/>
                          <a:cs typeface="B Nazanin" panose="00000400000000000000" pitchFamily="2" charset="-78"/>
                        </a:rPr>
                        <m:t>=</m:t>
                      </m:r>
                      <m:r>
                        <m:rPr>
                          <m:nor/>
                        </m:rPr>
                        <a:rPr lang="fa-IR" sz="3200" b="0" i="0" smtClean="0">
                          <a:latin typeface="Cambria Math" panose="02040503050406030204" pitchFamily="18" charset="0"/>
                          <a:ea typeface="Cambria Math" panose="02040503050406030204" pitchFamily="18" charset="0"/>
                          <a:cs typeface="B Nazanin" panose="00000400000000000000" pitchFamily="2" charset="-78"/>
                        </a:rPr>
                        <m:t>سال   </m:t>
                      </m:r>
                      <m:r>
                        <m:rPr>
                          <m:nor/>
                        </m:rPr>
                        <a:rPr lang="fa-IR" sz="3200" b="0" i="0" smtClean="0">
                          <a:latin typeface="Cambria Math" panose="02040503050406030204" pitchFamily="18" charset="0"/>
                          <a:ea typeface="Cambria Math" panose="02040503050406030204" pitchFamily="18" charset="0"/>
                          <a:cs typeface="B Nazanin" panose="00000400000000000000" pitchFamily="2" charset="-78"/>
                        </a:rPr>
                        <m:t>4</m:t>
                      </m:r>
                    </m:oMath>
                  </m:oMathPara>
                </a14:m>
                <a:endParaRPr lang="fa-IR" sz="3200" dirty="0">
                  <a:cs typeface="B Nazanin" panose="00000400000000000000" pitchFamily="2" charset="-78"/>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2023990" y="3986213"/>
                <a:ext cx="7827399" cy="651781"/>
              </a:xfrm>
              <a:prstGeom prst="rect">
                <a:avLst/>
              </a:prstGeom>
              <a:blipFill>
                <a:blip r:embed="rId2"/>
                <a:stretch>
                  <a:fillRect/>
                </a:stretch>
              </a:blipFill>
            </p:spPr>
            <p:txBody>
              <a:bodyPr/>
              <a:lstStyle/>
              <a:p>
                <a:r>
                  <a:rPr lang="fa-IR">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1462578" y="5204792"/>
                <a:ext cx="8950222" cy="1044581"/>
              </a:xfrm>
              <a:prstGeom prst="rect">
                <a:avLst/>
              </a:prstGeom>
              <a:noFill/>
            </p:spPr>
            <p:txBody>
              <a:bodyPr wrap="square" lIns="0" tIns="0" rIns="0" bIns="0" rtlCol="1">
                <a:spAutoFit/>
              </a:bodyPr>
              <a:lstStyle/>
              <a:p>
                <a:pPr/>
                <a14:m>
                  <m:oMathPara xmlns:m="http://schemas.openxmlformats.org/officeDocument/2006/math">
                    <m:oMathParaPr>
                      <m:jc m:val="centerGroup"/>
                    </m:oMathParaPr>
                    <m:oMath xmlns:m="http://schemas.openxmlformats.org/officeDocument/2006/math">
                      <m:r>
                        <m:rPr>
                          <m:nor/>
                        </m:rPr>
                        <a:rPr lang="fa-IR" sz="3200" b="0" i="0" smtClean="0">
                          <a:latin typeface="Cambria Math" panose="02040503050406030204" pitchFamily="18" charset="0"/>
                          <a:cs typeface="B Nazanin" panose="00000400000000000000" pitchFamily="2" charset="-78"/>
                        </a:rPr>
                        <m:t>معکوس دوره بازیافت سرمایه</m:t>
                      </m:r>
                      <m:r>
                        <m:rPr>
                          <m:nor/>
                        </m:rPr>
                        <a:rPr lang="fa-IR" sz="3200" b="1" i="0" smtClean="0">
                          <a:latin typeface="Cambria Math" panose="02040503050406030204" pitchFamily="18" charset="0"/>
                          <a:cs typeface="B Nazanin" panose="00000400000000000000" pitchFamily="2" charset="-78"/>
                        </a:rPr>
                        <m:t>=</m:t>
                      </m:r>
                      <m:f>
                        <m:fPr>
                          <m:ctrlPr>
                            <a:rPr lang="fa-IR" sz="3200" i="1">
                              <a:latin typeface="Cambria Math"/>
                            </a:rPr>
                          </m:ctrlPr>
                        </m:fPr>
                        <m:num>
                          <m:r>
                            <m:rPr>
                              <m:nor/>
                            </m:rPr>
                            <a:rPr lang="fa-IR" sz="3200" i="0">
                              <a:latin typeface="Cambria Math" panose="02040503050406030204" pitchFamily="18" charset="0"/>
                              <a:cs typeface="B Nazanin" panose="00000400000000000000" pitchFamily="2" charset="-78"/>
                            </a:rPr>
                            <m:t>1</m:t>
                          </m:r>
                        </m:num>
                        <m:den>
                          <m:r>
                            <m:rPr>
                              <m:nor/>
                            </m:rPr>
                            <a:rPr lang="fa-IR" altLang="fa-IR" sz="3200" i="0" dirty="0">
                              <a:ea typeface="Majalla UI"/>
                              <a:cs typeface="B Nazanin" panose="00000400000000000000" pitchFamily="2" charset="-78"/>
                            </a:rPr>
                            <m:t>دوره بازیافت سرمایه</m:t>
                          </m:r>
                        </m:den>
                      </m:f>
                      <m:r>
                        <m:rPr>
                          <m:nor/>
                        </m:rPr>
                        <a:rPr lang="fa-IR" altLang="fa-IR" sz="3200" b="1" i="0" dirty="0" smtClean="0">
                          <a:latin typeface="Cambria Math" panose="02040503050406030204" pitchFamily="18" charset="0"/>
                          <a:ea typeface="Majalla UI"/>
                          <a:cs typeface="B Nazanin" panose="00000400000000000000" pitchFamily="2" charset="-78"/>
                        </a:rPr>
                        <m:t>=</m:t>
                      </m:r>
                      <m:f>
                        <m:fPr>
                          <m:ctrlPr>
                            <a:rPr lang="fa-IR" altLang="fa-IR" sz="3200" b="0" i="1" dirty="0" smtClean="0">
                              <a:latin typeface="Cambria Math"/>
                              <a:cs typeface="B Nazanin" panose="00000400000000000000" pitchFamily="2" charset="-78"/>
                            </a:rPr>
                          </m:ctrlPr>
                        </m:fPr>
                        <m:num>
                          <m:r>
                            <m:rPr>
                              <m:nor/>
                            </m:rPr>
                            <a:rPr lang="fa-IR" altLang="fa-IR" sz="3200" b="0" i="0" dirty="0" smtClean="0">
                              <a:latin typeface="Cambria Math" panose="02040503050406030204" pitchFamily="18" charset="0"/>
                              <a:cs typeface="B Nazanin" panose="00000400000000000000" pitchFamily="2" charset="-78"/>
                            </a:rPr>
                            <m:t>1</m:t>
                          </m:r>
                        </m:num>
                        <m:den>
                          <m:r>
                            <m:rPr>
                              <m:nor/>
                            </m:rPr>
                            <a:rPr lang="fa-IR" altLang="fa-IR" sz="3200" b="0" i="0" dirty="0" smtClean="0">
                              <a:latin typeface="Cambria Math" panose="02040503050406030204" pitchFamily="18" charset="0"/>
                              <a:cs typeface="B Nazanin" panose="00000400000000000000" pitchFamily="2" charset="-78"/>
                            </a:rPr>
                            <m:t>4</m:t>
                          </m:r>
                        </m:den>
                      </m:f>
                      <m:r>
                        <m:rPr>
                          <m:nor/>
                        </m:rPr>
                        <a:rPr lang="fa-IR" altLang="fa-IR" sz="3200" b="1" i="0" dirty="0" smtClean="0">
                          <a:latin typeface="Cambria Math" panose="02040503050406030204" pitchFamily="18" charset="0"/>
                          <a:cs typeface="B Nazanin" panose="00000400000000000000" pitchFamily="2" charset="-78"/>
                        </a:rPr>
                        <m:t>=</m:t>
                      </m:r>
                      <m:r>
                        <m:rPr>
                          <m:nor/>
                        </m:rPr>
                        <a:rPr lang="fa-IR" altLang="fa-IR" sz="3200" b="0" i="0" dirty="0" smtClean="0">
                          <a:latin typeface="Cambria Math" panose="02040503050406030204" pitchFamily="18" charset="0"/>
                          <a:cs typeface="B Nazanin" panose="00000400000000000000" pitchFamily="2" charset="-78"/>
                        </a:rPr>
                        <m:t>%</m:t>
                      </m:r>
                      <m:r>
                        <m:rPr>
                          <m:nor/>
                        </m:rPr>
                        <a:rPr lang="fa-IR" altLang="fa-IR" sz="3200" b="0" i="0" dirty="0" smtClean="0">
                          <a:latin typeface="Cambria Math" panose="02040503050406030204" pitchFamily="18" charset="0"/>
                          <a:cs typeface="B Nazanin" panose="00000400000000000000" pitchFamily="2" charset="-78"/>
                        </a:rPr>
                        <m:t>25</m:t>
                      </m:r>
                    </m:oMath>
                  </m:oMathPara>
                </a14:m>
                <a:endParaRPr lang="fa-IR" sz="3200" dirty="0">
                  <a:cs typeface="B Nazanin" panose="00000400000000000000" pitchFamily="2" charset="-78"/>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1462578" y="5204792"/>
                <a:ext cx="8950222" cy="1044581"/>
              </a:xfrm>
              <a:prstGeom prst="rect">
                <a:avLst/>
              </a:prstGeom>
              <a:blipFill>
                <a:blip r:embed="rId3"/>
                <a:stretch>
                  <a:fillRect/>
                </a:stretch>
              </a:blipFill>
            </p:spPr>
            <p:txBody>
              <a:bodyPr/>
              <a:lstStyle/>
              <a:p>
                <a:r>
                  <a:rPr lang="fa-IR">
                    <a:noFill/>
                  </a:rPr>
                  <a:t> </a:t>
                </a:r>
              </a:p>
            </p:txBody>
          </p:sp>
        </mc:Fallback>
      </mc:AlternateContent>
    </p:spTree>
    <p:extLst>
      <p:ext uri="{BB962C8B-B14F-4D97-AF65-F5344CB8AC3E}">
        <p14:creationId xmlns:p14="http://schemas.microsoft.com/office/powerpoint/2010/main" val="1134071188"/>
      </p:ext>
    </p:extLst>
  </p:cSld>
  <p:clrMapOvr>
    <a:masterClrMapping/>
  </p:clrMapOvr>
  <p:transition spd="slow">
    <p:push dir="u"/>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110867" y="404751"/>
            <a:ext cx="8526693" cy="646331"/>
          </a:xfrm>
          <a:prstGeom prst="rect">
            <a:avLst/>
          </a:prstGeom>
        </p:spPr>
        <p:txBody>
          <a:bodyPr wrap="none">
            <a:spAutoFit/>
          </a:bodyPr>
          <a:lstStyle/>
          <a:p>
            <a:pPr algn="r"/>
            <a:r>
              <a:rPr lang="fi-FI" altLang="fa-IR" sz="3600" u="sng" dirty="0">
                <a:effectLst>
                  <a:glow rad="228600">
                    <a:schemeClr val="accent1">
                      <a:satMod val="175000"/>
                      <a:alpha val="40000"/>
                    </a:schemeClr>
                  </a:glow>
                </a:effectLst>
                <a:latin typeface="Imprint MT Shadow" panose="04020605060303030202" pitchFamily="82" charset="0"/>
              </a:rPr>
              <a:t>P</a:t>
            </a:r>
            <a:r>
              <a:rPr lang="fi-FI" altLang="fa-IR" sz="3600" dirty="0">
                <a:effectLst>
                  <a:glow rad="228600">
                    <a:schemeClr val="accent1">
                      <a:satMod val="175000"/>
                      <a:alpha val="40000"/>
                    </a:schemeClr>
                  </a:glow>
                </a:effectLst>
                <a:latin typeface="Imprint MT Shadow" panose="04020605060303030202" pitchFamily="82" charset="0"/>
              </a:rPr>
              <a:t>rofitability </a:t>
            </a:r>
            <a:r>
              <a:rPr lang="fi-FI" altLang="fa-IR" sz="3600" u="sng" dirty="0" smtClean="0">
                <a:effectLst>
                  <a:glow rad="228600">
                    <a:schemeClr val="accent1">
                      <a:satMod val="175000"/>
                      <a:alpha val="40000"/>
                    </a:schemeClr>
                  </a:glow>
                </a:effectLst>
                <a:latin typeface="Imprint MT Shadow" panose="04020605060303030202" pitchFamily="82" charset="0"/>
              </a:rPr>
              <a:t>I</a:t>
            </a:r>
            <a:r>
              <a:rPr lang="fi-FI" altLang="fa-IR" sz="3600" dirty="0" smtClean="0">
                <a:effectLst>
                  <a:glow rad="228600">
                    <a:schemeClr val="accent1">
                      <a:satMod val="175000"/>
                      <a:alpha val="40000"/>
                    </a:schemeClr>
                  </a:glow>
                </a:effectLst>
                <a:latin typeface="Imprint MT Shadow" panose="04020605060303030202" pitchFamily="82" charset="0"/>
              </a:rPr>
              <a:t>ndex (pi)</a:t>
            </a:r>
            <a:r>
              <a:rPr lang="fa-IR" altLang="fa-IR" sz="3600" b="1" dirty="0" smtClean="0">
                <a:effectLst>
                  <a:glow rad="228600">
                    <a:schemeClr val="accent1">
                      <a:satMod val="175000"/>
                      <a:alpha val="40000"/>
                    </a:schemeClr>
                  </a:glow>
                </a:effectLst>
                <a:cs typeface="B Nazanin" panose="00000400000000000000" pitchFamily="2" charset="-78"/>
              </a:rPr>
              <a:t>روش شاخص سود آوری </a:t>
            </a:r>
            <a:endParaRPr lang="fa-IR" sz="3600" b="1" dirty="0">
              <a:effectLst>
                <a:glow rad="228600">
                  <a:schemeClr val="accent1">
                    <a:satMod val="175000"/>
                    <a:alpha val="40000"/>
                  </a:schemeClr>
                </a:glow>
              </a:effectLst>
            </a:endParaRPr>
          </a:p>
        </p:txBody>
      </p:sp>
      <p:sp>
        <p:nvSpPr>
          <p:cNvPr id="5" name="Rectangle 4"/>
          <p:cNvSpPr/>
          <p:nvPr/>
        </p:nvSpPr>
        <p:spPr>
          <a:xfrm>
            <a:off x="2147455" y="1498938"/>
            <a:ext cx="9390719" cy="3539430"/>
          </a:xfrm>
          <a:prstGeom prst="rect">
            <a:avLst/>
          </a:prstGeom>
        </p:spPr>
        <p:txBody>
          <a:bodyPr wrap="square">
            <a:spAutoFit/>
          </a:bodyPr>
          <a:lstStyle/>
          <a:p>
            <a:pPr marL="457200" indent="-457200" algn="r" rtl="1">
              <a:buFont typeface="Wingdings" panose="05000000000000000000" pitchFamily="2" charset="2"/>
              <a:buChar char="q"/>
            </a:pPr>
            <a:r>
              <a:rPr lang="fa-IR" altLang="fa-IR" sz="3200" b="1" dirty="0">
                <a:ea typeface="Majalla UI"/>
                <a:cs typeface="B Nazanin" panose="00000400000000000000" pitchFamily="2" charset="-78"/>
              </a:rPr>
              <a:t>نحوه محاسبه </a:t>
            </a:r>
            <a:r>
              <a:rPr lang="fa-IR" altLang="fa-IR" sz="3200" b="1" dirty="0" smtClean="0">
                <a:ea typeface="Majalla UI"/>
                <a:cs typeface="B Nazanin" panose="00000400000000000000" pitchFamily="2" charset="-78"/>
              </a:rPr>
              <a:t>: </a:t>
            </a:r>
          </a:p>
          <a:p>
            <a:pPr algn="r" rtl="1"/>
            <a:endParaRPr lang="fa-IR" altLang="fa-IR" sz="3200" dirty="0">
              <a:ea typeface="Majalla UI"/>
              <a:cs typeface="B Nazanin" panose="00000400000000000000" pitchFamily="2" charset="-78"/>
            </a:endParaRPr>
          </a:p>
          <a:p>
            <a:pPr marL="457200" indent="-457200" algn="r" rtl="1">
              <a:buFont typeface="Wingdings" panose="05000000000000000000" pitchFamily="2" charset="2"/>
              <a:buChar char="q"/>
            </a:pPr>
            <a:r>
              <a:rPr lang="fa-IR" altLang="fa-IR" sz="3200" b="1" dirty="0">
                <a:ea typeface="Majalla UI"/>
                <a:cs typeface="B Nazanin" panose="00000400000000000000" pitchFamily="2" charset="-78"/>
              </a:rPr>
              <a:t>کاربرد :</a:t>
            </a:r>
          </a:p>
          <a:p>
            <a:pPr algn="r" rtl="1">
              <a:buFont typeface="Wingdings 2" panose="05020102010507070707" pitchFamily="18" charset="2"/>
              <a:buNone/>
            </a:pPr>
            <a:r>
              <a:rPr lang="fa-IR" altLang="fa-IR" sz="3200" dirty="0" smtClean="0">
                <a:ea typeface="Majalla UI"/>
                <a:cs typeface="B Nazanin" panose="00000400000000000000" pitchFamily="2" charset="-78"/>
              </a:rPr>
              <a:t>در مواردی که پروژه های سرمایه گذاری مورد مقایسه، مبالغ اولیه متفاوتی داشته باشند، روش ارزش فعلی خالص نمی تواند معیار مناسبی برای رده بندی پروژه ها باشد، چرا که تفاوت مبالغ سرمایه گذاری اولیه در نظر گرفته نشده است. در چنین شرایطی بهتر است از شاخص سود آوری استفاده کرد.</a:t>
            </a:r>
            <a:endParaRPr lang="fa-IR" altLang="fa-IR" sz="3200" dirty="0">
              <a:ea typeface="Majalla UI"/>
              <a:cs typeface="B Nazanin" panose="00000400000000000000" pitchFamily="2" charset="-78"/>
            </a:endParaRPr>
          </a:p>
        </p:txBody>
      </p:sp>
      <mc:AlternateContent xmlns:mc="http://schemas.openxmlformats.org/markup-compatibility/2006" xmlns:a14="http://schemas.microsoft.com/office/drawing/2010/main">
        <mc:Choice Requires="a14">
          <p:sp>
            <p:nvSpPr>
              <p:cNvPr id="6" name="TextBox 5"/>
              <p:cNvSpPr txBox="1"/>
              <p:nvPr/>
            </p:nvSpPr>
            <p:spPr>
              <a:xfrm>
                <a:off x="2436710" y="1148064"/>
                <a:ext cx="4847802" cy="1271630"/>
              </a:xfrm>
              <a:prstGeom prst="rect">
                <a:avLst/>
              </a:prstGeom>
              <a:noFill/>
            </p:spPr>
            <p:txBody>
              <a:bodyPr wrap="none" rtlCol="1">
                <a:spAutoFit/>
              </a:bodyPr>
              <a:lstStyle/>
              <a:p>
                <a:pPr/>
                <a14:m>
                  <m:oMathPara xmlns:m="http://schemas.openxmlformats.org/officeDocument/2006/math">
                    <m:oMathParaPr>
                      <m:jc m:val="centerGroup"/>
                    </m:oMathParaPr>
                    <m:oMath xmlns:m="http://schemas.openxmlformats.org/officeDocument/2006/math">
                      <m:f>
                        <m:fPr>
                          <m:ctrlPr>
                            <a:rPr lang="fa-IR" sz="3200" i="1" smtClean="0">
                              <a:latin typeface="Cambria Math"/>
                            </a:rPr>
                          </m:ctrlPr>
                        </m:fPr>
                        <m:num>
                          <m:r>
                            <m:rPr>
                              <m:nor/>
                            </m:rPr>
                            <a:rPr lang="fa-IR" sz="3200" b="0" i="0" smtClean="0">
                              <a:latin typeface="Cambria Math" panose="02040503050406030204" pitchFamily="18" charset="0"/>
                              <a:cs typeface="B Nazanin" panose="00000400000000000000" pitchFamily="2" charset="-78"/>
                            </a:rPr>
                            <m:t>ارزش فعلی جریان های نقدی ورودی</m:t>
                          </m:r>
                        </m:num>
                        <m:den>
                          <m:r>
                            <m:rPr>
                              <m:nor/>
                            </m:rPr>
                            <a:rPr lang="fa-IR" sz="3200" b="0" i="0" smtClean="0">
                              <a:latin typeface="Cambria Math" panose="02040503050406030204" pitchFamily="18" charset="0"/>
                              <a:cs typeface="B Nazanin" panose="00000400000000000000" pitchFamily="2" charset="-78"/>
                            </a:rPr>
                            <m:t>مبلغ سرمایه گذاری اولیه</m:t>
                          </m:r>
                        </m:den>
                      </m:f>
                    </m:oMath>
                  </m:oMathPara>
                </a14:m>
                <a:endParaRPr lang="fa-IR" dirty="0">
                  <a:cs typeface="B Nazanin" panose="00000400000000000000" pitchFamily="2" charset="-78"/>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2436710" y="1148064"/>
                <a:ext cx="4847802" cy="1271630"/>
              </a:xfrm>
              <a:prstGeom prst="rect">
                <a:avLst/>
              </a:prstGeom>
              <a:blipFill>
                <a:blip r:embed="rId3"/>
                <a:stretch>
                  <a:fillRect/>
                </a:stretch>
              </a:blipFill>
            </p:spPr>
            <p:txBody>
              <a:bodyPr/>
              <a:lstStyle/>
              <a:p>
                <a:r>
                  <a:rPr lang="fa-IR">
                    <a:noFill/>
                  </a:rPr>
                  <a:t> </a:t>
                </a:r>
              </a:p>
            </p:txBody>
          </p:sp>
        </mc:Fallback>
      </mc:AlternateContent>
    </p:spTree>
    <p:extLst>
      <p:ext uri="{BB962C8B-B14F-4D97-AF65-F5344CB8AC3E}">
        <p14:creationId xmlns:p14="http://schemas.microsoft.com/office/powerpoint/2010/main" val="3514604518"/>
      </p:ext>
    </p:extLst>
  </p:cSld>
  <p:clrMapOvr>
    <a:masterClrMapping/>
  </p:clrMapOvr>
  <p:transition spd="slow">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110867" y="404751"/>
            <a:ext cx="8526693" cy="646331"/>
          </a:xfrm>
          <a:prstGeom prst="rect">
            <a:avLst/>
          </a:prstGeom>
        </p:spPr>
        <p:txBody>
          <a:bodyPr wrap="none">
            <a:spAutoFit/>
          </a:bodyPr>
          <a:lstStyle/>
          <a:p>
            <a:pPr algn="r"/>
            <a:r>
              <a:rPr lang="fi-FI" altLang="fa-IR" sz="3600" u="sng" dirty="0">
                <a:effectLst>
                  <a:glow rad="228600">
                    <a:schemeClr val="accent1">
                      <a:satMod val="175000"/>
                      <a:alpha val="40000"/>
                    </a:schemeClr>
                  </a:glow>
                </a:effectLst>
                <a:latin typeface="Imprint MT Shadow" panose="04020605060303030202" pitchFamily="82" charset="0"/>
              </a:rPr>
              <a:t>P</a:t>
            </a:r>
            <a:r>
              <a:rPr lang="fi-FI" altLang="fa-IR" sz="3600" dirty="0">
                <a:effectLst>
                  <a:glow rad="228600">
                    <a:schemeClr val="accent1">
                      <a:satMod val="175000"/>
                      <a:alpha val="40000"/>
                    </a:schemeClr>
                  </a:glow>
                </a:effectLst>
                <a:latin typeface="Imprint MT Shadow" panose="04020605060303030202" pitchFamily="82" charset="0"/>
              </a:rPr>
              <a:t>rofitability </a:t>
            </a:r>
            <a:r>
              <a:rPr lang="fi-FI" altLang="fa-IR" sz="3600" u="sng" dirty="0" smtClean="0">
                <a:effectLst>
                  <a:glow rad="228600">
                    <a:schemeClr val="accent1">
                      <a:satMod val="175000"/>
                      <a:alpha val="40000"/>
                    </a:schemeClr>
                  </a:glow>
                </a:effectLst>
                <a:latin typeface="Imprint MT Shadow" panose="04020605060303030202" pitchFamily="82" charset="0"/>
              </a:rPr>
              <a:t>I</a:t>
            </a:r>
            <a:r>
              <a:rPr lang="fi-FI" altLang="fa-IR" sz="3600" dirty="0" smtClean="0">
                <a:effectLst>
                  <a:glow rad="228600">
                    <a:schemeClr val="accent1">
                      <a:satMod val="175000"/>
                      <a:alpha val="40000"/>
                    </a:schemeClr>
                  </a:glow>
                </a:effectLst>
                <a:latin typeface="Imprint MT Shadow" panose="04020605060303030202" pitchFamily="82" charset="0"/>
              </a:rPr>
              <a:t>ndex (pi)</a:t>
            </a:r>
            <a:r>
              <a:rPr lang="fa-IR" altLang="fa-IR" sz="3600" b="1" dirty="0" smtClean="0">
                <a:effectLst>
                  <a:glow rad="228600">
                    <a:schemeClr val="accent1">
                      <a:satMod val="175000"/>
                      <a:alpha val="40000"/>
                    </a:schemeClr>
                  </a:glow>
                </a:effectLst>
                <a:cs typeface="B Nazanin" panose="00000400000000000000" pitchFamily="2" charset="-78"/>
              </a:rPr>
              <a:t>روش شاخص سود آوری </a:t>
            </a:r>
            <a:endParaRPr lang="fa-IR" sz="3600" b="1" dirty="0">
              <a:effectLst>
                <a:glow rad="228600">
                  <a:schemeClr val="accent1">
                    <a:satMod val="175000"/>
                    <a:alpha val="40000"/>
                  </a:schemeClr>
                </a:glow>
              </a:effectLst>
            </a:endParaRPr>
          </a:p>
        </p:txBody>
      </p:sp>
      <p:graphicFrame>
        <p:nvGraphicFramePr>
          <p:cNvPr id="2" name="Table 1"/>
          <p:cNvGraphicFramePr>
            <a:graphicFrameLocks noGrp="1"/>
          </p:cNvGraphicFramePr>
          <p:nvPr>
            <p:extLst>
              <p:ext uri="{D42A27DB-BD31-4B8C-83A1-F6EECF244321}">
                <p14:modId xmlns:p14="http://schemas.microsoft.com/office/powerpoint/2010/main" val="2354255242"/>
              </p:ext>
            </p:extLst>
          </p:nvPr>
        </p:nvGraphicFramePr>
        <p:xfrm>
          <a:off x="1563463" y="2902845"/>
          <a:ext cx="4896000" cy="2490175"/>
        </p:xfrm>
        <a:graphic>
          <a:graphicData uri="http://schemas.openxmlformats.org/drawingml/2006/table">
            <a:tbl>
              <a:tblPr rtl="1" firstRow="1" firstCol="1" bandRow="1">
                <a:tableStyleId>{5C22544A-7EE6-4342-B048-85BDC9FD1C3A}</a:tableStyleId>
              </a:tblPr>
              <a:tblGrid>
                <a:gridCol w="3536154">
                  <a:extLst>
                    <a:ext uri="{9D8B030D-6E8A-4147-A177-3AD203B41FA5}">
                      <a16:colId xmlns:a16="http://schemas.microsoft.com/office/drawing/2014/main" xmlns="" val="1664474699"/>
                    </a:ext>
                  </a:extLst>
                </a:gridCol>
                <a:gridCol w="1359846">
                  <a:extLst>
                    <a:ext uri="{9D8B030D-6E8A-4147-A177-3AD203B41FA5}">
                      <a16:colId xmlns:a16="http://schemas.microsoft.com/office/drawing/2014/main" xmlns="" val="74686092"/>
                    </a:ext>
                  </a:extLst>
                </a:gridCol>
              </a:tblGrid>
              <a:tr h="414448">
                <a:tc>
                  <a:txBody>
                    <a:bodyPr/>
                    <a:lstStyle/>
                    <a:p>
                      <a:pPr algn="ctr" rtl="1">
                        <a:lnSpc>
                          <a:spcPct val="115000"/>
                        </a:lnSpc>
                        <a:spcAft>
                          <a:spcPts val="0"/>
                        </a:spcAft>
                      </a:pPr>
                      <a:r>
                        <a:rPr lang="fa-IR" sz="2400" dirty="0">
                          <a:effectLst/>
                          <a:cs typeface="B Nazanin" panose="00000400000000000000" pitchFamily="2" charset="-78"/>
                        </a:rPr>
                        <a:t>شرح</a:t>
                      </a:r>
                      <a:endParaRPr lang="en-US" sz="2000"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c>
                  <a:txBody>
                    <a:bodyPr/>
                    <a:lstStyle/>
                    <a:p>
                      <a:pPr algn="ctr" rtl="1">
                        <a:lnSpc>
                          <a:spcPct val="115000"/>
                        </a:lnSpc>
                        <a:spcAft>
                          <a:spcPts val="0"/>
                        </a:spcAft>
                      </a:pPr>
                      <a:endParaRPr lang="en-US" sz="2000"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extLst>
                  <a:ext uri="{0D108BD9-81ED-4DB2-BD59-A6C34878D82A}">
                    <a16:rowId xmlns:a16="http://schemas.microsoft.com/office/drawing/2014/main" xmlns="" val="3221688951"/>
                  </a:ext>
                </a:extLst>
              </a:tr>
              <a:tr h="512900">
                <a:tc>
                  <a:txBody>
                    <a:bodyPr/>
                    <a:lstStyle/>
                    <a:p>
                      <a:pPr algn="ctr" rtl="1">
                        <a:lnSpc>
                          <a:spcPct val="115000"/>
                        </a:lnSpc>
                        <a:spcAft>
                          <a:spcPts val="0"/>
                        </a:spcAft>
                      </a:pPr>
                      <a:r>
                        <a:rPr lang="fa-IR" sz="2400" dirty="0">
                          <a:effectLst/>
                          <a:cs typeface="B Nazanin" panose="00000400000000000000" pitchFamily="2" charset="-78"/>
                        </a:rPr>
                        <a:t>سرمایه گذاری اولیه</a:t>
                      </a:r>
                      <a:endParaRPr lang="en-US" sz="2000"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c>
                  <a:txBody>
                    <a:bodyPr/>
                    <a:lstStyle/>
                    <a:p>
                      <a:pPr algn="ctr" rtl="1">
                        <a:lnSpc>
                          <a:spcPct val="115000"/>
                        </a:lnSpc>
                        <a:spcAft>
                          <a:spcPts val="0"/>
                        </a:spcAft>
                      </a:pPr>
                      <a:r>
                        <a:rPr lang="fa-IR" sz="2400" b="1" dirty="0">
                          <a:effectLst/>
                          <a:cs typeface="B Nazanin" panose="00000400000000000000" pitchFamily="2" charset="-78"/>
                        </a:rPr>
                        <a:t>40.000-</a:t>
                      </a:r>
                      <a:endParaRPr lang="en-US" sz="2000" b="1"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extLst>
                  <a:ext uri="{0D108BD9-81ED-4DB2-BD59-A6C34878D82A}">
                    <a16:rowId xmlns:a16="http://schemas.microsoft.com/office/drawing/2014/main" xmlns="" val="3907952261"/>
                  </a:ext>
                </a:extLst>
              </a:tr>
              <a:tr h="1043751">
                <a:tc>
                  <a:txBody>
                    <a:bodyPr/>
                    <a:lstStyle/>
                    <a:p>
                      <a:pPr algn="ctr" rtl="1">
                        <a:lnSpc>
                          <a:spcPct val="115000"/>
                        </a:lnSpc>
                        <a:spcAft>
                          <a:spcPts val="0"/>
                        </a:spcAft>
                      </a:pPr>
                      <a:r>
                        <a:rPr lang="fa-IR" sz="2400" dirty="0">
                          <a:effectLst/>
                          <a:cs typeface="B Nazanin" panose="00000400000000000000" pitchFamily="2" charset="-78"/>
                        </a:rPr>
                        <a:t>ارزش فعلی جریان ورودی وجه  نقد (سالانه)</a:t>
                      </a:r>
                      <a:endParaRPr lang="en-US" sz="2000"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c>
                  <a:txBody>
                    <a:bodyPr/>
                    <a:lstStyle/>
                    <a:p>
                      <a:pPr algn="ctr" rtl="1">
                        <a:lnSpc>
                          <a:spcPct val="115000"/>
                        </a:lnSpc>
                        <a:spcAft>
                          <a:spcPts val="0"/>
                        </a:spcAft>
                      </a:pPr>
                      <a:r>
                        <a:rPr lang="fa-IR" sz="2400" b="1" dirty="0">
                          <a:effectLst/>
                          <a:cs typeface="B Nazanin" panose="00000400000000000000" pitchFamily="2" charset="-78"/>
                        </a:rPr>
                        <a:t>10.000</a:t>
                      </a:r>
                      <a:endParaRPr lang="en-US" sz="2000" b="1"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extLst>
                  <a:ext uri="{0D108BD9-81ED-4DB2-BD59-A6C34878D82A}">
                    <a16:rowId xmlns:a16="http://schemas.microsoft.com/office/drawing/2014/main" xmlns="" val="1056728091"/>
                  </a:ext>
                </a:extLst>
              </a:tr>
              <a:tr h="512900">
                <a:tc>
                  <a:txBody>
                    <a:bodyPr/>
                    <a:lstStyle/>
                    <a:p>
                      <a:pPr algn="ctr" rtl="1">
                        <a:lnSpc>
                          <a:spcPct val="115000"/>
                        </a:lnSpc>
                        <a:spcAft>
                          <a:spcPts val="0"/>
                        </a:spcAft>
                      </a:pPr>
                      <a:r>
                        <a:rPr lang="fa-IR" sz="2400">
                          <a:effectLst/>
                          <a:cs typeface="B Nazanin" panose="00000400000000000000" pitchFamily="2" charset="-78"/>
                        </a:rPr>
                        <a:t>ارزش فعلی ارزش اسقاط</a:t>
                      </a:r>
                      <a:endParaRPr lang="en-US" sz="200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tc>
                  <a:txBody>
                    <a:bodyPr/>
                    <a:lstStyle/>
                    <a:p>
                      <a:pPr algn="ctr" rtl="1">
                        <a:lnSpc>
                          <a:spcPct val="115000"/>
                        </a:lnSpc>
                        <a:spcAft>
                          <a:spcPts val="0"/>
                        </a:spcAft>
                      </a:pPr>
                      <a:r>
                        <a:rPr lang="fa-IR" sz="2400" b="1" dirty="0">
                          <a:effectLst/>
                          <a:cs typeface="B Nazanin" panose="00000400000000000000" pitchFamily="2" charset="-78"/>
                        </a:rPr>
                        <a:t>5.000</a:t>
                      </a:r>
                      <a:endParaRPr lang="en-US" sz="2000" b="1"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tc>
                <a:extLst>
                  <a:ext uri="{0D108BD9-81ED-4DB2-BD59-A6C34878D82A}">
                    <a16:rowId xmlns:a16="http://schemas.microsoft.com/office/drawing/2014/main" xmlns="" val="3459377660"/>
                  </a:ext>
                </a:extLst>
              </a:tr>
            </a:tbl>
          </a:graphicData>
        </a:graphic>
      </p:graphicFrame>
      <p:sp>
        <p:nvSpPr>
          <p:cNvPr id="7" name="Rectangle 1"/>
          <p:cNvSpPr>
            <a:spLocks noChangeArrowheads="1"/>
          </p:cNvSpPr>
          <p:nvPr/>
        </p:nvSpPr>
        <p:spPr bwMode="auto">
          <a:xfrm>
            <a:off x="2341418" y="1187057"/>
            <a:ext cx="9296142" cy="54476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1" eaLnBrk="0" fontAlgn="base" latinLnBrk="0" hangingPunct="0">
              <a:lnSpc>
                <a:spcPct val="100000"/>
              </a:lnSpc>
              <a:spcBef>
                <a:spcPct val="0"/>
              </a:spcBef>
              <a:spcAft>
                <a:spcPct val="0"/>
              </a:spcAft>
              <a:buClrTx/>
              <a:buSzTx/>
              <a:buFontTx/>
              <a:buNone/>
              <a:tabLst/>
            </a:pPr>
            <a:r>
              <a:rPr kumimoji="0" lang="fa-IR" altLang="fa-IR" sz="32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B Nazanin" panose="00000400000000000000" pitchFamily="2" charset="-78"/>
              </a:rPr>
              <a:t>مثال:</a:t>
            </a:r>
            <a:r>
              <a:rPr kumimoji="0" lang="fa-IR" altLang="fa-IR" sz="3200" b="1" i="0" u="none" strike="noStrike" cap="none" normalizeH="0" dirty="0" smtClean="0">
                <a:ln>
                  <a:noFill/>
                </a:ln>
                <a:solidFill>
                  <a:schemeClr val="tx1"/>
                </a:solidFill>
                <a:effectLst/>
                <a:latin typeface="Calibri" panose="020F0502020204030204" pitchFamily="34" charset="0"/>
                <a:ea typeface="Calibri" panose="020F0502020204030204" pitchFamily="34" charset="0"/>
                <a:cs typeface="B Nazanin" panose="00000400000000000000" pitchFamily="2" charset="-78"/>
              </a:rPr>
              <a:t> </a:t>
            </a:r>
            <a:r>
              <a:rPr kumimoji="0" lang="fa-IR" altLang="fa-IR" sz="3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B Nazanin" panose="00000400000000000000" pitchFamily="2" charset="-78"/>
              </a:rPr>
              <a:t>شرکت داوود در پروژه ای سرمایه گذاری می کند که عمر مفید آن 10 سال می باشد و نرخ هزینه تامین مالی 12% می باشد.</a:t>
            </a:r>
            <a:br>
              <a:rPr kumimoji="0" lang="fa-IR" altLang="fa-IR" sz="3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B Nazanin" panose="00000400000000000000" pitchFamily="2" charset="-78"/>
              </a:rPr>
            </a:br>
            <a:r>
              <a:rPr kumimoji="0" lang="fa-IR" altLang="fa-IR" sz="3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B Nazanin" panose="00000400000000000000" pitchFamily="2" charset="-78"/>
              </a:rPr>
              <a:t>سایر اطلاعات:</a:t>
            </a:r>
          </a:p>
          <a:p>
            <a:pPr marL="0" marR="0" lvl="0" indent="0" algn="r" defTabSz="914400" rtl="1" eaLnBrk="0" fontAlgn="base" latinLnBrk="0" hangingPunct="0">
              <a:lnSpc>
                <a:spcPct val="100000"/>
              </a:lnSpc>
              <a:spcBef>
                <a:spcPct val="0"/>
              </a:spcBef>
              <a:spcAft>
                <a:spcPct val="0"/>
              </a:spcAft>
              <a:buClrTx/>
              <a:buSzTx/>
              <a:buFontTx/>
              <a:buNone/>
              <a:tabLst/>
            </a:pPr>
            <a:endParaRPr lang="fa-IR" altLang="fa-IR" sz="3200" dirty="0">
              <a:latin typeface="Calibri" panose="020F0502020204030204" pitchFamily="34" charset="0"/>
              <a:cs typeface="B Nazanin" panose="00000400000000000000"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lang="fa-IR" altLang="fa-IR" sz="3200" dirty="0">
              <a:latin typeface="Calibri" panose="020F0502020204030204" pitchFamily="34" charset="0"/>
              <a:cs typeface="B Nazanin" panose="00000400000000000000"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altLang="fa-IR" sz="2800" b="0" i="0" u="none" strike="noStrike" cap="none" normalizeH="0" baseline="0" dirty="0" smtClean="0">
              <a:ln>
                <a:noFill/>
              </a:ln>
              <a:solidFill>
                <a:schemeClr val="tx1"/>
              </a:solidFill>
              <a:effectLst/>
              <a:cs typeface="B Nazanin" panose="00000400000000000000"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fa-IR" altLang="fa-IR" sz="3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B Nazanin" panose="00000400000000000000" pitchFamily="2" charset="-78"/>
              </a:rPr>
              <a:t/>
            </a:r>
            <a:br>
              <a:rPr kumimoji="0" lang="fa-IR" altLang="fa-IR" sz="3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B Nazanin" panose="00000400000000000000" pitchFamily="2" charset="-78"/>
              </a:rPr>
            </a:br>
            <a:endParaRPr kumimoji="0" lang="fa-IR" altLang="fa-IR" sz="3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B Nazanin" panose="00000400000000000000"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fa-IR" altLang="fa-IR" sz="3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B Nazanin" panose="00000400000000000000"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fa-IR" altLang="fa-IR" sz="3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B Nazanin" panose="00000400000000000000" pitchFamily="2" charset="-78"/>
              </a:rPr>
              <a:t>مطلوب است: الف) محاسبه شاخص سود آوری</a:t>
            </a:r>
          </a:p>
          <a:p>
            <a:pPr marL="0" marR="0" lvl="0" indent="0" algn="r" defTabSz="914400" rtl="1" eaLnBrk="0" fontAlgn="base" latinLnBrk="0" hangingPunct="0">
              <a:lnSpc>
                <a:spcPct val="100000"/>
              </a:lnSpc>
              <a:spcBef>
                <a:spcPct val="0"/>
              </a:spcBef>
              <a:spcAft>
                <a:spcPct val="0"/>
              </a:spcAft>
              <a:buClrTx/>
              <a:buSzTx/>
              <a:buFontTx/>
              <a:buNone/>
              <a:tabLst/>
            </a:pPr>
            <a:r>
              <a:rPr lang="fa-IR" altLang="fa-IR" sz="3200" dirty="0">
                <a:latin typeface="Calibri" panose="020F0502020204030204" pitchFamily="34" charset="0"/>
                <a:ea typeface="Calibri" panose="020F0502020204030204" pitchFamily="34" charset="0"/>
                <a:cs typeface="B Nazanin" panose="00000400000000000000" pitchFamily="2" charset="-78"/>
              </a:rPr>
              <a:t> </a:t>
            </a:r>
            <a:r>
              <a:rPr lang="fa-IR" altLang="fa-IR" sz="3200" dirty="0" smtClean="0">
                <a:latin typeface="Calibri" panose="020F0502020204030204" pitchFamily="34" charset="0"/>
                <a:ea typeface="Calibri" panose="020F0502020204030204" pitchFamily="34" charset="0"/>
                <a:cs typeface="B Nazanin" panose="00000400000000000000" pitchFamily="2" charset="-78"/>
              </a:rPr>
              <a:t>                ب)  اظهار نظر در مورد اقتصادی بودن یا نبودن پروژه</a:t>
            </a:r>
            <a:endParaRPr kumimoji="0" lang="fa-IR" altLang="fa-IR" sz="3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B Nazanin" panose="00000400000000000000" pitchFamily="2" charset="-78"/>
            </a:endParaRPr>
          </a:p>
        </p:txBody>
      </p:sp>
      <p:graphicFrame>
        <p:nvGraphicFramePr>
          <p:cNvPr id="8" name="Table 7"/>
          <p:cNvGraphicFramePr>
            <a:graphicFrameLocks noGrp="1"/>
          </p:cNvGraphicFramePr>
          <p:nvPr>
            <p:extLst>
              <p:ext uri="{D42A27DB-BD31-4B8C-83A1-F6EECF244321}">
                <p14:modId xmlns:p14="http://schemas.microsoft.com/office/powerpoint/2010/main" val="787633355"/>
              </p:ext>
            </p:extLst>
          </p:nvPr>
        </p:nvGraphicFramePr>
        <p:xfrm>
          <a:off x="7237418" y="3311235"/>
          <a:ext cx="4191923" cy="2081785"/>
        </p:xfrm>
        <a:graphic>
          <a:graphicData uri="http://schemas.openxmlformats.org/drawingml/2006/table">
            <a:tbl>
              <a:tblPr rtl="1" firstRow="1" firstCol="1" bandRow="1">
                <a:tableStyleId>{5C22544A-7EE6-4342-B048-85BDC9FD1C3A}</a:tableStyleId>
              </a:tblPr>
              <a:tblGrid>
                <a:gridCol w="1751635">
                  <a:extLst>
                    <a:ext uri="{9D8B030D-6E8A-4147-A177-3AD203B41FA5}">
                      <a16:colId xmlns:a16="http://schemas.microsoft.com/office/drawing/2014/main" xmlns="" val="1803666012"/>
                    </a:ext>
                  </a:extLst>
                </a:gridCol>
                <a:gridCol w="2440288">
                  <a:extLst>
                    <a:ext uri="{9D8B030D-6E8A-4147-A177-3AD203B41FA5}">
                      <a16:colId xmlns:a16="http://schemas.microsoft.com/office/drawing/2014/main" xmlns="" val="4198891900"/>
                    </a:ext>
                  </a:extLst>
                </a:gridCol>
              </a:tblGrid>
              <a:tr h="609601">
                <a:tc gridSpan="2">
                  <a:txBody>
                    <a:bodyPr/>
                    <a:lstStyle/>
                    <a:p>
                      <a:pPr algn="ctr" rtl="1">
                        <a:lnSpc>
                          <a:spcPct val="115000"/>
                        </a:lnSpc>
                        <a:spcAft>
                          <a:spcPts val="0"/>
                        </a:spcAft>
                      </a:pPr>
                      <a:r>
                        <a:rPr lang="fa-IR" sz="2800" b="1" kern="1200" dirty="0" smtClean="0">
                          <a:solidFill>
                            <a:schemeClr val="lt1"/>
                          </a:solidFill>
                          <a:effectLst/>
                          <a:latin typeface="+mn-lt"/>
                          <a:ea typeface="+mn-ea"/>
                          <a:cs typeface="B Nazanin" panose="00000400000000000000" pitchFamily="2" charset="-78"/>
                        </a:rPr>
                        <a:t>جدول ارزش فعلی اقساط مساوی</a:t>
                      </a:r>
                      <a:endParaRPr lang="en-US" sz="2800"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tc>
                <a:tc hMerge="1">
                  <a:txBody>
                    <a:bodyPr/>
                    <a:lstStyle/>
                    <a:p>
                      <a:pPr algn="ctr" rtl="1">
                        <a:lnSpc>
                          <a:spcPct val="115000"/>
                        </a:lnSpc>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2716465568"/>
                  </a:ext>
                </a:extLst>
              </a:tr>
              <a:tr h="436324">
                <a:tc>
                  <a:txBody>
                    <a:bodyPr/>
                    <a:lstStyle/>
                    <a:p>
                      <a:pPr algn="ctr" rtl="1">
                        <a:lnSpc>
                          <a:spcPct val="115000"/>
                        </a:lnSpc>
                        <a:spcAft>
                          <a:spcPts val="0"/>
                        </a:spcAft>
                      </a:pPr>
                      <a:r>
                        <a:rPr lang="fa-IR" sz="2800" dirty="0">
                          <a:effectLst/>
                          <a:cs typeface="B Nazanin" panose="00000400000000000000" pitchFamily="2" charset="-78"/>
                        </a:rPr>
                        <a:t>سال</a:t>
                      </a:r>
                      <a:endParaRPr lang="en-US" sz="2800"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tc>
                <a:tc>
                  <a:txBody>
                    <a:bodyPr/>
                    <a:lstStyle/>
                    <a:p>
                      <a:pPr algn="ctr" rtl="1">
                        <a:lnSpc>
                          <a:spcPct val="115000"/>
                        </a:lnSpc>
                        <a:spcAft>
                          <a:spcPts val="0"/>
                        </a:spcAft>
                      </a:pPr>
                      <a:r>
                        <a:rPr lang="fa-IR" sz="2800" b="1" dirty="0">
                          <a:solidFill>
                            <a:schemeClr val="bg1"/>
                          </a:solidFill>
                          <a:effectLst/>
                          <a:cs typeface="B Nazanin" panose="00000400000000000000" pitchFamily="2" charset="-78"/>
                        </a:rPr>
                        <a:t>%12</a:t>
                      </a:r>
                      <a:endParaRPr lang="en-US" sz="2800" b="1" dirty="0">
                        <a:solidFill>
                          <a:schemeClr val="bg1"/>
                        </a:solidFill>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solidFill>
                      <a:srgbClr val="A53010"/>
                    </a:solidFill>
                  </a:tcPr>
                </a:tc>
                <a:extLst>
                  <a:ext uri="{0D108BD9-81ED-4DB2-BD59-A6C34878D82A}">
                    <a16:rowId xmlns:a16="http://schemas.microsoft.com/office/drawing/2014/main" xmlns="" val="3069666322"/>
                  </a:ext>
                </a:extLst>
              </a:tr>
              <a:tr h="436324">
                <a:tc>
                  <a:txBody>
                    <a:bodyPr/>
                    <a:lstStyle/>
                    <a:p>
                      <a:pPr algn="ctr" rtl="1">
                        <a:lnSpc>
                          <a:spcPct val="115000"/>
                        </a:lnSpc>
                        <a:spcAft>
                          <a:spcPts val="0"/>
                        </a:spcAft>
                      </a:pPr>
                      <a:r>
                        <a:rPr lang="fa-IR" sz="2800" dirty="0">
                          <a:effectLst/>
                          <a:cs typeface="B Nazanin" panose="00000400000000000000" pitchFamily="2" charset="-78"/>
                        </a:rPr>
                        <a:t>9</a:t>
                      </a:r>
                      <a:endParaRPr lang="en-US" sz="2800"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tc>
                <a:tc>
                  <a:txBody>
                    <a:bodyPr/>
                    <a:lstStyle/>
                    <a:p>
                      <a:pPr algn="ctr" rtl="1">
                        <a:lnSpc>
                          <a:spcPct val="115000"/>
                        </a:lnSpc>
                        <a:spcAft>
                          <a:spcPts val="0"/>
                        </a:spcAft>
                      </a:pPr>
                      <a:r>
                        <a:rPr lang="fa-IR" sz="2800" b="1" dirty="0">
                          <a:effectLst/>
                          <a:cs typeface="B Nazanin" panose="00000400000000000000" pitchFamily="2" charset="-78"/>
                        </a:rPr>
                        <a:t>328/5</a:t>
                      </a:r>
                      <a:endParaRPr lang="en-US" sz="2800" b="1"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xmlns="" val="1085213533"/>
                  </a:ext>
                </a:extLst>
              </a:tr>
              <a:tr h="436324">
                <a:tc>
                  <a:txBody>
                    <a:bodyPr/>
                    <a:lstStyle/>
                    <a:p>
                      <a:pPr algn="ctr" rtl="1">
                        <a:lnSpc>
                          <a:spcPct val="115000"/>
                        </a:lnSpc>
                        <a:spcAft>
                          <a:spcPts val="0"/>
                        </a:spcAft>
                      </a:pPr>
                      <a:r>
                        <a:rPr lang="fa-IR" sz="2800">
                          <a:effectLst/>
                          <a:cs typeface="B Nazanin" panose="00000400000000000000" pitchFamily="2" charset="-78"/>
                        </a:rPr>
                        <a:t>10</a:t>
                      </a:r>
                      <a:endParaRPr lang="en-US" sz="280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tc>
                <a:tc>
                  <a:txBody>
                    <a:bodyPr/>
                    <a:lstStyle/>
                    <a:p>
                      <a:pPr algn="ctr" rtl="1">
                        <a:lnSpc>
                          <a:spcPct val="115000"/>
                        </a:lnSpc>
                        <a:spcAft>
                          <a:spcPts val="0"/>
                        </a:spcAft>
                      </a:pPr>
                      <a:r>
                        <a:rPr lang="fa-IR" sz="2800" b="1" dirty="0">
                          <a:effectLst/>
                          <a:cs typeface="B Nazanin" panose="00000400000000000000" pitchFamily="2" charset="-78"/>
                        </a:rPr>
                        <a:t>65/5</a:t>
                      </a:r>
                      <a:endParaRPr lang="en-US" sz="2800" b="1"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tc>
                <a:extLst>
                  <a:ext uri="{0D108BD9-81ED-4DB2-BD59-A6C34878D82A}">
                    <a16:rowId xmlns:a16="http://schemas.microsoft.com/office/drawing/2014/main" xmlns="" val="910980887"/>
                  </a:ext>
                </a:extLst>
              </a:tr>
            </a:tbl>
          </a:graphicData>
        </a:graphic>
      </p:graphicFrame>
    </p:spTree>
    <p:extLst>
      <p:ext uri="{BB962C8B-B14F-4D97-AF65-F5344CB8AC3E}">
        <p14:creationId xmlns:p14="http://schemas.microsoft.com/office/powerpoint/2010/main" val="3820133307"/>
      </p:ext>
    </p:extLst>
  </p:cSld>
  <p:clrMapOvr>
    <a:masterClrMapping/>
  </p:clrMapOvr>
  <p:transition spd="slow">
    <p:push dir="u"/>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110867" y="404751"/>
            <a:ext cx="8526693" cy="646331"/>
          </a:xfrm>
          <a:prstGeom prst="rect">
            <a:avLst/>
          </a:prstGeom>
        </p:spPr>
        <p:txBody>
          <a:bodyPr wrap="none">
            <a:spAutoFit/>
          </a:bodyPr>
          <a:lstStyle/>
          <a:p>
            <a:pPr algn="r"/>
            <a:r>
              <a:rPr lang="fi-FI" altLang="fa-IR" sz="3600" u="sng" dirty="0">
                <a:effectLst>
                  <a:glow rad="228600">
                    <a:schemeClr val="accent1">
                      <a:satMod val="175000"/>
                      <a:alpha val="40000"/>
                    </a:schemeClr>
                  </a:glow>
                </a:effectLst>
                <a:latin typeface="Imprint MT Shadow" panose="04020605060303030202" pitchFamily="82" charset="0"/>
              </a:rPr>
              <a:t>P</a:t>
            </a:r>
            <a:r>
              <a:rPr lang="fi-FI" altLang="fa-IR" sz="3600" dirty="0">
                <a:effectLst>
                  <a:glow rad="228600">
                    <a:schemeClr val="accent1">
                      <a:satMod val="175000"/>
                      <a:alpha val="40000"/>
                    </a:schemeClr>
                  </a:glow>
                </a:effectLst>
                <a:latin typeface="Imprint MT Shadow" panose="04020605060303030202" pitchFamily="82" charset="0"/>
              </a:rPr>
              <a:t>rofitability </a:t>
            </a:r>
            <a:r>
              <a:rPr lang="fi-FI" altLang="fa-IR" sz="3600" u="sng" dirty="0" smtClean="0">
                <a:effectLst>
                  <a:glow rad="228600">
                    <a:schemeClr val="accent1">
                      <a:satMod val="175000"/>
                      <a:alpha val="40000"/>
                    </a:schemeClr>
                  </a:glow>
                </a:effectLst>
                <a:latin typeface="Imprint MT Shadow" panose="04020605060303030202" pitchFamily="82" charset="0"/>
              </a:rPr>
              <a:t>I</a:t>
            </a:r>
            <a:r>
              <a:rPr lang="fi-FI" altLang="fa-IR" sz="3600" dirty="0" smtClean="0">
                <a:effectLst>
                  <a:glow rad="228600">
                    <a:schemeClr val="accent1">
                      <a:satMod val="175000"/>
                      <a:alpha val="40000"/>
                    </a:schemeClr>
                  </a:glow>
                </a:effectLst>
                <a:latin typeface="Imprint MT Shadow" panose="04020605060303030202" pitchFamily="82" charset="0"/>
              </a:rPr>
              <a:t>ndex (pi)</a:t>
            </a:r>
            <a:r>
              <a:rPr lang="fa-IR" altLang="fa-IR" sz="3600" b="1" dirty="0" smtClean="0">
                <a:effectLst>
                  <a:glow rad="228600">
                    <a:schemeClr val="accent1">
                      <a:satMod val="175000"/>
                      <a:alpha val="40000"/>
                    </a:schemeClr>
                  </a:glow>
                </a:effectLst>
                <a:cs typeface="B Nazanin" panose="00000400000000000000" pitchFamily="2" charset="-78"/>
              </a:rPr>
              <a:t>روش شاخص سود آوری </a:t>
            </a:r>
            <a:endParaRPr lang="fa-IR" sz="3600" b="1" dirty="0">
              <a:effectLst>
                <a:glow rad="228600">
                  <a:schemeClr val="accent1">
                    <a:satMod val="175000"/>
                    <a:alpha val="40000"/>
                  </a:schemeClr>
                </a:glow>
              </a:effectLst>
            </a:endParaRPr>
          </a:p>
        </p:txBody>
      </p:sp>
      <p:graphicFrame>
        <p:nvGraphicFramePr>
          <p:cNvPr id="9" name="Table 8"/>
          <p:cNvGraphicFramePr>
            <a:graphicFrameLocks noGrp="1"/>
          </p:cNvGraphicFramePr>
          <p:nvPr>
            <p:extLst>
              <p:ext uri="{D42A27DB-BD31-4B8C-83A1-F6EECF244321}">
                <p14:modId xmlns:p14="http://schemas.microsoft.com/office/powerpoint/2010/main" val="3247547494"/>
              </p:ext>
            </p:extLst>
          </p:nvPr>
        </p:nvGraphicFramePr>
        <p:xfrm>
          <a:off x="5331405" y="1748251"/>
          <a:ext cx="6730385" cy="3474358"/>
        </p:xfrm>
        <a:graphic>
          <a:graphicData uri="http://schemas.openxmlformats.org/drawingml/2006/table">
            <a:tbl>
              <a:tblPr rtl="1" firstRow="1" firstCol="1" bandRow="1"/>
              <a:tblGrid>
                <a:gridCol w="6730385">
                  <a:extLst>
                    <a:ext uri="{9D8B030D-6E8A-4147-A177-3AD203B41FA5}">
                      <a16:colId xmlns:a16="http://schemas.microsoft.com/office/drawing/2014/main" xmlns="" val="2606913846"/>
                    </a:ext>
                  </a:extLst>
                </a:gridCol>
              </a:tblGrid>
              <a:tr h="528781">
                <a:tc>
                  <a:txBody>
                    <a:bodyPr/>
                    <a:lstStyle/>
                    <a:p>
                      <a:pPr algn="ctr" rtl="1">
                        <a:lnSpc>
                          <a:spcPct val="115000"/>
                        </a:lnSpc>
                        <a:spcAft>
                          <a:spcPts val="0"/>
                        </a:spcAft>
                      </a:pPr>
                      <a:r>
                        <a:rPr lang="fa-IR" sz="3200" dirty="0">
                          <a:effectLst/>
                          <a:cs typeface="B Nazanin" panose="00000400000000000000" pitchFamily="2" charset="-78"/>
                        </a:rPr>
                        <a:t>شرح</a:t>
                      </a:r>
                      <a:endParaRPr lang="en-US" sz="3200"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mpd="sng">
                      <a:noFill/>
                      <a:prstDash val="solid"/>
                    </a:lnL>
                    <a:lnR w="12700" cmpd="sng">
                      <a:noFill/>
                      <a:prstDash val="solid"/>
                    </a:lnR>
                    <a:lnT w="12700" cmpd="sng">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2527023129"/>
                  </a:ext>
                </a:extLst>
              </a:tr>
              <a:tr h="493877">
                <a:tc>
                  <a:txBody>
                    <a:bodyPr/>
                    <a:lstStyle/>
                    <a:p>
                      <a:pPr algn="r" rtl="1">
                        <a:lnSpc>
                          <a:spcPct val="115000"/>
                        </a:lnSpc>
                        <a:spcAft>
                          <a:spcPts val="0"/>
                        </a:spcAft>
                      </a:pPr>
                      <a:r>
                        <a:rPr lang="fa-IR" sz="3200" dirty="0">
                          <a:effectLst/>
                          <a:cs typeface="B Nazanin" panose="00000400000000000000" pitchFamily="2" charset="-78"/>
                        </a:rPr>
                        <a:t>ارزش فعلی خالص جریان ورودی وجه نقد</a:t>
                      </a:r>
                      <a:endParaRPr lang="en-US" sz="3200"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lnL w="12700" cmpd="sng">
                      <a:noFill/>
                      <a:prstDash val="solid"/>
                    </a:lnL>
                    <a:lnR w="12700" cmpd="sng">
                      <a:noFill/>
                      <a:prstDash val="solid"/>
                    </a:lnR>
                    <a:lnT w="12700" cap="flat" cmpd="sng" algn="ctr">
                      <a:solidFill>
                        <a:schemeClr val="tx1"/>
                      </a:solidFill>
                      <a:prstDash val="solid"/>
                      <a:round/>
                      <a:headEnd type="none" w="med" len="med"/>
                      <a:tailEnd type="none" w="med" len="med"/>
                    </a:lnT>
                    <a:lnB w="12700" cmpd="sng">
                      <a:noFill/>
                      <a:prstDash val="solid"/>
                    </a:lnB>
                    <a:lnTlToBr w="12700" cmpd="sng">
                      <a:noFill/>
                      <a:prstDash val="solid"/>
                    </a:lnTlToBr>
                    <a:lnBlToTr w="12700" cmpd="sng">
                      <a:noFill/>
                      <a:prstDash val="solid"/>
                    </a:lnBlToTr>
                  </a:tcPr>
                </a:tc>
                <a:extLst>
                  <a:ext uri="{0D108BD9-81ED-4DB2-BD59-A6C34878D82A}">
                    <a16:rowId xmlns:a16="http://schemas.microsoft.com/office/drawing/2014/main" xmlns="" val="3568013678"/>
                  </a:ext>
                </a:extLst>
              </a:tr>
              <a:tr h="528781">
                <a:tc>
                  <a:txBody>
                    <a:bodyPr/>
                    <a:lstStyle/>
                    <a:p>
                      <a:pPr algn="r" rtl="1">
                        <a:lnSpc>
                          <a:spcPct val="115000"/>
                        </a:lnSpc>
                        <a:spcAft>
                          <a:spcPts val="0"/>
                        </a:spcAft>
                      </a:pPr>
                      <a:r>
                        <a:rPr lang="fa-IR" sz="3200" dirty="0">
                          <a:effectLst/>
                          <a:cs typeface="B Nazanin" panose="00000400000000000000" pitchFamily="2" charset="-78"/>
                        </a:rPr>
                        <a:t>ارزش فعلی ارزش اسقاط</a:t>
                      </a:r>
                      <a:endParaRPr lang="en-US" sz="3200"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extLst>
                  <a:ext uri="{0D108BD9-81ED-4DB2-BD59-A6C34878D82A}">
                    <a16:rowId xmlns:a16="http://schemas.microsoft.com/office/drawing/2014/main" xmlns="" val="4109585212"/>
                  </a:ext>
                </a:extLst>
              </a:tr>
              <a:tr h="670198">
                <a:tc>
                  <a:txBody>
                    <a:bodyPr/>
                    <a:lstStyle/>
                    <a:p>
                      <a:pPr algn="r" rtl="1">
                        <a:lnSpc>
                          <a:spcPct val="115000"/>
                        </a:lnSpc>
                        <a:spcAft>
                          <a:spcPts val="0"/>
                        </a:spcAft>
                      </a:pPr>
                      <a:r>
                        <a:rPr lang="fa-IR" sz="3200" dirty="0">
                          <a:effectLst/>
                          <a:cs typeface="B Nazanin" panose="00000400000000000000" pitchFamily="2" charset="-78"/>
                        </a:rPr>
                        <a:t>جمع ارزش فعلی خالص جریان های ورودی وجه نقد</a:t>
                      </a:r>
                      <a:endParaRPr lang="en-US" sz="3200"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extLst>
                  <a:ext uri="{0D108BD9-81ED-4DB2-BD59-A6C34878D82A}">
                    <a16:rowId xmlns:a16="http://schemas.microsoft.com/office/drawing/2014/main" xmlns="" val="1610368985"/>
                  </a:ext>
                </a:extLst>
              </a:tr>
              <a:tr h="528781">
                <a:tc>
                  <a:txBody>
                    <a:bodyPr/>
                    <a:lstStyle/>
                    <a:p>
                      <a:pPr algn="r" rtl="1">
                        <a:lnSpc>
                          <a:spcPct val="115000"/>
                        </a:lnSpc>
                        <a:spcAft>
                          <a:spcPts val="0"/>
                        </a:spcAft>
                      </a:pPr>
                      <a:r>
                        <a:rPr lang="fa-IR" sz="3200" dirty="0">
                          <a:effectLst/>
                          <a:cs typeface="B Nazanin" panose="00000400000000000000" pitchFamily="2" charset="-78"/>
                        </a:rPr>
                        <a:t>- سرمایه گذاری اولیه</a:t>
                      </a:r>
                      <a:endParaRPr lang="en-US" sz="3200"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extLst>
                  <a:ext uri="{0D108BD9-81ED-4DB2-BD59-A6C34878D82A}">
                    <a16:rowId xmlns:a16="http://schemas.microsoft.com/office/drawing/2014/main" xmlns="" val="4083262422"/>
                  </a:ext>
                </a:extLst>
              </a:tr>
              <a:tr h="528781">
                <a:tc>
                  <a:txBody>
                    <a:bodyPr/>
                    <a:lstStyle/>
                    <a:p>
                      <a:pPr algn="r" rtl="1">
                        <a:lnSpc>
                          <a:spcPct val="115000"/>
                        </a:lnSpc>
                        <a:spcAft>
                          <a:spcPts val="0"/>
                        </a:spcAft>
                      </a:pPr>
                      <a:r>
                        <a:rPr lang="fa-IR" sz="3200" dirty="0">
                          <a:effectLst/>
                          <a:cs typeface="B Nazanin" panose="00000400000000000000" pitchFamily="2" charset="-78"/>
                        </a:rPr>
                        <a:t>خالص ارزش فعلی</a:t>
                      </a:r>
                      <a:endParaRPr lang="en-US" sz="3200"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extLst>
                  <a:ext uri="{0D108BD9-81ED-4DB2-BD59-A6C34878D82A}">
                    <a16:rowId xmlns:a16="http://schemas.microsoft.com/office/drawing/2014/main" xmlns="" val="240150029"/>
                  </a:ext>
                </a:extLst>
              </a:tr>
            </a:tbl>
          </a:graphicData>
        </a:graphic>
      </p:graphicFrame>
      <p:sp>
        <p:nvSpPr>
          <p:cNvPr id="10" name="Rectangle 3"/>
          <p:cNvSpPr>
            <a:spLocks noChangeArrowheads="1"/>
          </p:cNvSpPr>
          <p:nvPr/>
        </p:nvSpPr>
        <p:spPr bwMode="auto">
          <a:xfrm>
            <a:off x="10995248" y="1101920"/>
            <a:ext cx="106654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1" eaLnBrk="0" fontAlgn="base" latinLnBrk="0" hangingPunct="0">
              <a:lnSpc>
                <a:spcPct val="100000"/>
              </a:lnSpc>
              <a:spcBef>
                <a:spcPct val="0"/>
              </a:spcBef>
              <a:spcAft>
                <a:spcPct val="0"/>
              </a:spcAft>
              <a:buClrTx/>
              <a:buSzTx/>
              <a:buFontTx/>
              <a:buNone/>
              <a:tabLst/>
            </a:pPr>
            <a:r>
              <a:rPr kumimoji="0" lang="fa-IR" altLang="fa-IR" sz="36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B Nazanin" panose="00000400000000000000" pitchFamily="2" charset="-78"/>
              </a:rPr>
              <a:t>حل:</a:t>
            </a:r>
            <a:endParaRPr kumimoji="0" lang="en-US" altLang="fa-IR" sz="3600" b="0" i="0" u="none" strike="noStrike" cap="none" normalizeH="0" baseline="0" dirty="0" smtClean="0">
              <a:ln>
                <a:noFill/>
              </a:ln>
              <a:solidFill>
                <a:schemeClr val="tx1"/>
              </a:solidFill>
              <a:effectLst/>
              <a:cs typeface="B Nazanin" panose="00000400000000000000" pitchFamily="2" charset="-78"/>
            </a:endParaRPr>
          </a:p>
        </p:txBody>
      </p:sp>
      <mc:AlternateContent xmlns:mc="http://schemas.openxmlformats.org/markup-compatibility/2006" xmlns:a14="http://schemas.microsoft.com/office/drawing/2010/main">
        <mc:Choice Requires="a14">
          <p:sp>
            <p:nvSpPr>
              <p:cNvPr id="11" name="TextBox 10"/>
              <p:cNvSpPr txBox="1"/>
              <p:nvPr/>
            </p:nvSpPr>
            <p:spPr>
              <a:xfrm>
                <a:off x="1461653" y="2299853"/>
                <a:ext cx="3707362" cy="492443"/>
              </a:xfrm>
              <a:prstGeom prst="rect">
                <a:avLst/>
              </a:prstGeom>
              <a:noFill/>
            </p:spPr>
            <p:txBody>
              <a:bodyPr wrap="none" lIns="0" tIns="0" rIns="0" bIns="0" rtlCol="1">
                <a:spAutoFit/>
              </a:bodyPr>
              <a:lstStyle/>
              <a:p>
                <a:pPr/>
                <a14:m>
                  <m:oMathPara xmlns:m="http://schemas.openxmlformats.org/officeDocument/2006/math">
                    <m:oMathParaPr>
                      <m:jc m:val="centerGroup"/>
                    </m:oMathParaPr>
                    <m:oMath xmlns:m="http://schemas.openxmlformats.org/officeDocument/2006/math">
                      <m:r>
                        <a:rPr lang="fa-IR" sz="3200" b="0" i="1" smtClean="0">
                          <a:latin typeface="Cambria Math" panose="02040503050406030204" pitchFamily="18" charset="0"/>
                          <a:cs typeface="B Nazanin" panose="00000400000000000000" pitchFamily="2" charset="-78"/>
                        </a:rPr>
                        <m:t>(</m:t>
                      </m:r>
                      <m:r>
                        <m:rPr>
                          <m:nor/>
                        </m:rPr>
                        <a:rPr lang="fa-IR" sz="3200" b="0" i="0" smtClean="0">
                          <a:latin typeface="Cambria Math" panose="02040503050406030204" pitchFamily="18" charset="0"/>
                          <a:cs typeface="B Nazanin" panose="00000400000000000000" pitchFamily="2" charset="-78"/>
                        </a:rPr>
                        <m:t>10</m:t>
                      </m:r>
                      <m:r>
                        <m:rPr>
                          <m:nor/>
                        </m:rPr>
                        <a:rPr lang="fa-IR" sz="3200" b="0" i="0" smtClean="0">
                          <a:latin typeface="Cambria Math" panose="02040503050406030204" pitchFamily="18" charset="0"/>
                          <a:cs typeface="B Nazanin" panose="00000400000000000000" pitchFamily="2" charset="-78"/>
                        </a:rPr>
                        <m:t>.</m:t>
                      </m:r>
                      <m:r>
                        <m:rPr>
                          <m:nor/>
                        </m:rPr>
                        <a:rPr lang="fa-IR" sz="3200" b="0" i="0" smtClean="0">
                          <a:latin typeface="Cambria Math" panose="02040503050406030204" pitchFamily="18" charset="0"/>
                          <a:cs typeface="B Nazanin" panose="00000400000000000000" pitchFamily="2" charset="-78"/>
                        </a:rPr>
                        <m:t>000</m:t>
                      </m:r>
                      <m:r>
                        <a:rPr lang="fa-IR" sz="3200" b="0" i="1" smtClean="0">
                          <a:latin typeface="Cambria Math" panose="02040503050406030204" pitchFamily="18" charset="0"/>
                          <a:ea typeface="Cambria Math" panose="02040503050406030204" pitchFamily="18" charset="0"/>
                          <a:cs typeface="B Nazanin" panose="00000400000000000000" pitchFamily="2" charset="-78"/>
                        </a:rPr>
                        <m:t>×</m:t>
                      </m:r>
                      <m:r>
                        <m:rPr>
                          <m:nor/>
                        </m:rPr>
                        <a:rPr lang="fa-IR" sz="3200" b="0" smtClean="0">
                          <a:latin typeface="Cambria Math" panose="02040503050406030204" pitchFamily="18" charset="0"/>
                          <a:ea typeface="Cambria Math" panose="02040503050406030204" pitchFamily="18" charset="0"/>
                          <a:cs typeface="B Nazanin" panose="00000400000000000000" pitchFamily="2" charset="-78"/>
                        </a:rPr>
                        <m:t>5</m:t>
                      </m:r>
                      <m:r>
                        <m:rPr>
                          <m:nor/>
                        </m:rPr>
                        <a:rPr lang="fa-IR" sz="3200" b="0" smtClean="0">
                          <a:latin typeface="Cambria Math" panose="02040503050406030204" pitchFamily="18" charset="0"/>
                          <a:ea typeface="Cambria Math" panose="02040503050406030204" pitchFamily="18" charset="0"/>
                          <a:cs typeface="B Nazanin" panose="00000400000000000000" pitchFamily="2" charset="-78"/>
                        </a:rPr>
                        <m:t>/</m:t>
                      </m:r>
                      <m:r>
                        <m:rPr>
                          <m:nor/>
                        </m:rPr>
                        <a:rPr lang="fa-IR" sz="3200" b="0" smtClean="0">
                          <a:latin typeface="Cambria Math" panose="02040503050406030204" pitchFamily="18" charset="0"/>
                          <a:ea typeface="Cambria Math" panose="02040503050406030204" pitchFamily="18" charset="0"/>
                          <a:cs typeface="B Nazanin" panose="00000400000000000000" pitchFamily="2" charset="-78"/>
                        </a:rPr>
                        <m:t>65</m:t>
                      </m:r>
                      <m:r>
                        <m:rPr>
                          <m:nor/>
                        </m:rPr>
                        <a:rPr lang="fa-IR" sz="3200" b="0" i="0" smtClean="0">
                          <a:latin typeface="Cambria Math" panose="02040503050406030204" pitchFamily="18" charset="0"/>
                          <a:ea typeface="Cambria Math" panose="02040503050406030204" pitchFamily="18" charset="0"/>
                          <a:cs typeface="B Nazanin" panose="00000400000000000000" pitchFamily="2" charset="-78"/>
                        </a:rPr>
                        <m:t>)=</m:t>
                      </m:r>
                      <m:r>
                        <m:rPr>
                          <m:nor/>
                        </m:rPr>
                        <a:rPr lang="fa-IR" sz="3200" b="0" i="0" smtClean="0">
                          <a:latin typeface="Cambria Math" panose="02040503050406030204" pitchFamily="18" charset="0"/>
                          <a:ea typeface="Cambria Math" panose="02040503050406030204" pitchFamily="18" charset="0"/>
                          <a:cs typeface="B Nazanin" panose="00000400000000000000" pitchFamily="2" charset="-78"/>
                        </a:rPr>
                        <m:t>56</m:t>
                      </m:r>
                      <m:r>
                        <m:rPr>
                          <m:nor/>
                        </m:rPr>
                        <a:rPr lang="fa-IR" sz="3200" b="0" i="0" smtClean="0">
                          <a:latin typeface="Cambria Math" panose="02040503050406030204" pitchFamily="18" charset="0"/>
                          <a:ea typeface="Cambria Math" panose="02040503050406030204" pitchFamily="18" charset="0"/>
                          <a:cs typeface="B Nazanin" panose="00000400000000000000" pitchFamily="2" charset="-78"/>
                        </a:rPr>
                        <m:t>.</m:t>
                      </m:r>
                      <m:r>
                        <m:rPr>
                          <m:nor/>
                        </m:rPr>
                        <a:rPr lang="fa-IR" sz="3200" b="0" i="0" smtClean="0">
                          <a:latin typeface="Cambria Math" panose="02040503050406030204" pitchFamily="18" charset="0"/>
                          <a:ea typeface="Cambria Math" panose="02040503050406030204" pitchFamily="18" charset="0"/>
                          <a:cs typeface="B Nazanin" panose="00000400000000000000" pitchFamily="2" charset="-78"/>
                        </a:rPr>
                        <m:t>500</m:t>
                      </m:r>
                    </m:oMath>
                  </m:oMathPara>
                </a14:m>
                <a:endParaRPr lang="fa-IR" dirty="0">
                  <a:cs typeface="B Nazanin" panose="00000400000000000000" pitchFamily="2" charset="-78"/>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1461653" y="2299853"/>
                <a:ext cx="3707362" cy="492443"/>
              </a:xfrm>
              <a:prstGeom prst="rect">
                <a:avLst/>
              </a:prstGeom>
              <a:blipFill>
                <a:blip r:embed="rId3"/>
                <a:stretch>
                  <a:fillRect/>
                </a:stretch>
              </a:blipFill>
            </p:spPr>
            <p:txBody>
              <a:bodyPr/>
              <a:lstStyle/>
              <a:p>
                <a:r>
                  <a:rPr lang="fa-IR">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1489363" y="2813684"/>
                <a:ext cx="3474926" cy="492443"/>
              </a:xfrm>
              <a:prstGeom prst="rect">
                <a:avLst/>
              </a:prstGeom>
              <a:noFill/>
            </p:spPr>
            <p:txBody>
              <a:bodyPr wrap="none" lIns="0" tIns="0" rIns="0" bIns="0" rtlCol="1">
                <a:spAutoFit/>
              </a:bodyPr>
              <a:lstStyle/>
              <a:p>
                <a:pPr/>
                <a14:m>
                  <m:oMathPara xmlns:m="http://schemas.openxmlformats.org/officeDocument/2006/math">
                    <m:oMathParaPr>
                      <m:jc m:val="centerGroup"/>
                    </m:oMathParaPr>
                    <m:oMath xmlns:m="http://schemas.openxmlformats.org/officeDocument/2006/math">
                      <m:r>
                        <m:rPr>
                          <m:nor/>
                        </m:rPr>
                        <a:rPr lang="fa-IR" sz="3200" b="0" i="0" smtClean="0">
                          <a:latin typeface="Cambria Math" panose="02040503050406030204" pitchFamily="18" charset="0"/>
                          <a:cs typeface="B Nazanin" panose="00000400000000000000" pitchFamily="2" charset="-78"/>
                        </a:rPr>
                        <m:t>(</m:t>
                      </m:r>
                      <m:r>
                        <m:rPr>
                          <m:nor/>
                        </m:rPr>
                        <a:rPr lang="fa-IR" sz="3200" b="0" i="0" smtClean="0">
                          <a:latin typeface="Cambria Math" panose="02040503050406030204" pitchFamily="18" charset="0"/>
                          <a:cs typeface="B Nazanin" panose="00000400000000000000" pitchFamily="2" charset="-78"/>
                        </a:rPr>
                        <m:t>5</m:t>
                      </m:r>
                      <m:r>
                        <m:rPr>
                          <m:nor/>
                        </m:rPr>
                        <a:rPr lang="fa-IR" sz="3200" b="0" i="0" smtClean="0">
                          <a:latin typeface="Cambria Math" panose="02040503050406030204" pitchFamily="18" charset="0"/>
                          <a:cs typeface="B Nazanin" panose="00000400000000000000" pitchFamily="2" charset="-78"/>
                        </a:rPr>
                        <m:t>.</m:t>
                      </m:r>
                      <m:r>
                        <m:rPr>
                          <m:nor/>
                        </m:rPr>
                        <a:rPr lang="fa-IR" sz="3200" b="0" i="0" smtClean="0">
                          <a:latin typeface="Cambria Math" panose="02040503050406030204" pitchFamily="18" charset="0"/>
                          <a:cs typeface="B Nazanin" panose="00000400000000000000" pitchFamily="2" charset="-78"/>
                        </a:rPr>
                        <m:t>000</m:t>
                      </m:r>
                      <m:r>
                        <a:rPr lang="fa-IR" sz="3200" b="0" i="1" smtClean="0">
                          <a:latin typeface="Cambria Math" panose="02040503050406030204" pitchFamily="18" charset="0"/>
                          <a:ea typeface="Cambria Math" panose="02040503050406030204" pitchFamily="18" charset="0"/>
                          <a:cs typeface="B Nazanin" panose="00000400000000000000" pitchFamily="2" charset="-78"/>
                        </a:rPr>
                        <m:t>×</m:t>
                      </m:r>
                      <m:r>
                        <m:rPr>
                          <m:nor/>
                        </m:rPr>
                        <a:rPr lang="fa-IR" sz="3200" b="0" i="0" smtClean="0">
                          <a:latin typeface="Cambria Math" panose="02040503050406030204" pitchFamily="18" charset="0"/>
                          <a:ea typeface="Cambria Math" panose="02040503050406030204" pitchFamily="18" charset="0"/>
                          <a:cs typeface="B Nazanin" panose="00000400000000000000" pitchFamily="2" charset="-78"/>
                        </a:rPr>
                        <m:t>0</m:t>
                      </m:r>
                      <m:r>
                        <m:rPr>
                          <m:nor/>
                        </m:rPr>
                        <a:rPr lang="fa-IR" sz="3200" b="0" i="0" smtClean="0">
                          <a:latin typeface="Cambria Math" panose="02040503050406030204" pitchFamily="18" charset="0"/>
                          <a:ea typeface="Cambria Math" panose="02040503050406030204" pitchFamily="18" charset="0"/>
                          <a:cs typeface="B Nazanin" panose="00000400000000000000" pitchFamily="2" charset="-78"/>
                        </a:rPr>
                        <m:t>/</m:t>
                      </m:r>
                      <m:r>
                        <m:rPr>
                          <m:nor/>
                        </m:rPr>
                        <a:rPr lang="fa-IR" sz="3200" b="0" i="0" smtClean="0">
                          <a:latin typeface="Cambria Math" panose="02040503050406030204" pitchFamily="18" charset="0"/>
                          <a:ea typeface="Cambria Math" panose="02040503050406030204" pitchFamily="18" charset="0"/>
                          <a:cs typeface="B Nazanin" panose="00000400000000000000" pitchFamily="2" charset="-78"/>
                        </a:rPr>
                        <m:t>322</m:t>
                      </m:r>
                      <m:r>
                        <m:rPr>
                          <m:nor/>
                        </m:rPr>
                        <a:rPr lang="fa-IR" sz="3200" b="0" i="0" smtClean="0">
                          <a:latin typeface="Cambria Math" panose="02040503050406030204" pitchFamily="18" charset="0"/>
                          <a:ea typeface="Cambria Math" panose="02040503050406030204" pitchFamily="18" charset="0"/>
                          <a:cs typeface="B Nazanin" panose="00000400000000000000" pitchFamily="2" charset="-78"/>
                        </a:rPr>
                        <m:t>)=</m:t>
                      </m:r>
                      <m:r>
                        <m:rPr>
                          <m:nor/>
                        </m:rPr>
                        <a:rPr lang="fa-IR" sz="3200" b="0" i="0" smtClean="0">
                          <a:latin typeface="Cambria Math" panose="02040503050406030204" pitchFamily="18" charset="0"/>
                          <a:ea typeface="Cambria Math" panose="02040503050406030204" pitchFamily="18" charset="0"/>
                          <a:cs typeface="B Nazanin" panose="00000400000000000000" pitchFamily="2" charset="-78"/>
                        </a:rPr>
                        <m:t>1</m:t>
                      </m:r>
                      <m:r>
                        <m:rPr>
                          <m:nor/>
                        </m:rPr>
                        <a:rPr lang="fa-IR" sz="3200" b="0" i="0" smtClean="0">
                          <a:latin typeface="Cambria Math" panose="02040503050406030204" pitchFamily="18" charset="0"/>
                          <a:ea typeface="Cambria Math" panose="02040503050406030204" pitchFamily="18" charset="0"/>
                          <a:cs typeface="B Nazanin" panose="00000400000000000000" pitchFamily="2" charset="-78"/>
                        </a:rPr>
                        <m:t>.</m:t>
                      </m:r>
                      <m:r>
                        <m:rPr>
                          <m:nor/>
                        </m:rPr>
                        <a:rPr lang="fa-IR" sz="3200" b="0" i="0" smtClean="0">
                          <a:latin typeface="Cambria Math" panose="02040503050406030204" pitchFamily="18" charset="0"/>
                          <a:ea typeface="Cambria Math" panose="02040503050406030204" pitchFamily="18" charset="0"/>
                          <a:cs typeface="B Nazanin" panose="00000400000000000000" pitchFamily="2" charset="-78"/>
                        </a:rPr>
                        <m:t>610</m:t>
                      </m:r>
                    </m:oMath>
                  </m:oMathPara>
                </a14:m>
                <a:endParaRPr lang="fa-IR" sz="3200" dirty="0">
                  <a:cs typeface="B Nazanin" panose="00000400000000000000" pitchFamily="2" charset="-78"/>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1489363" y="2813684"/>
                <a:ext cx="3474926" cy="492443"/>
              </a:xfrm>
              <a:prstGeom prst="rect">
                <a:avLst/>
              </a:prstGeom>
              <a:blipFill>
                <a:blip r:embed="rId4"/>
                <a:stretch>
                  <a:fillRect/>
                </a:stretch>
              </a:blipFill>
            </p:spPr>
            <p:txBody>
              <a:bodyPr/>
              <a:lstStyle/>
              <a:p>
                <a:r>
                  <a:rPr lang="fa-IR">
                    <a:noFill/>
                  </a:rPr>
                  <a:t> </a:t>
                </a:r>
              </a:p>
            </p:txBody>
          </p:sp>
        </mc:Fallback>
      </mc:AlternateContent>
      <p:cxnSp>
        <p:nvCxnSpPr>
          <p:cNvPr id="14" name="Straight Connector 13"/>
          <p:cNvCxnSpPr/>
          <p:nvPr/>
        </p:nvCxnSpPr>
        <p:spPr>
          <a:xfrm flipV="1">
            <a:off x="4101581" y="3467275"/>
            <a:ext cx="969818" cy="13855"/>
          </a:xfrm>
          <a:prstGeom prst="line">
            <a:avLst/>
          </a:prstGeom>
        </p:spPr>
        <p:style>
          <a:lnRef idx="3">
            <a:schemeClr val="dk1"/>
          </a:lnRef>
          <a:fillRef idx="0">
            <a:schemeClr val="dk1"/>
          </a:fillRef>
          <a:effectRef idx="2">
            <a:schemeClr val="dk1"/>
          </a:effectRef>
          <a:fontRef idx="minor">
            <a:schemeClr val="tx1"/>
          </a:fontRef>
        </p:style>
      </p:cxnSp>
      <p:sp>
        <p:nvSpPr>
          <p:cNvPr id="16" name="TextBox 15"/>
          <p:cNvSpPr txBox="1"/>
          <p:nvPr/>
        </p:nvSpPr>
        <p:spPr>
          <a:xfrm>
            <a:off x="3971578" y="3481130"/>
            <a:ext cx="1229824" cy="584775"/>
          </a:xfrm>
          <a:prstGeom prst="rect">
            <a:avLst/>
          </a:prstGeom>
          <a:noFill/>
        </p:spPr>
        <p:txBody>
          <a:bodyPr wrap="none" rtlCol="1">
            <a:spAutoFit/>
          </a:bodyPr>
          <a:lstStyle/>
          <a:p>
            <a:r>
              <a:rPr lang="fa-IR" sz="3200" dirty="0" smtClean="0">
                <a:cs typeface="B Nazanin" panose="00000400000000000000" pitchFamily="2" charset="-78"/>
              </a:rPr>
              <a:t>58.112</a:t>
            </a:r>
            <a:endParaRPr lang="fa-IR" sz="3200" dirty="0">
              <a:cs typeface="B Nazanin" panose="00000400000000000000" pitchFamily="2" charset="-78"/>
            </a:endParaRPr>
          </a:p>
        </p:txBody>
      </p:sp>
      <p:sp>
        <p:nvSpPr>
          <p:cNvPr id="17" name="TextBox 16"/>
          <p:cNvSpPr txBox="1"/>
          <p:nvPr/>
        </p:nvSpPr>
        <p:spPr>
          <a:xfrm>
            <a:off x="3856162" y="4045532"/>
            <a:ext cx="1460656" cy="584775"/>
          </a:xfrm>
          <a:prstGeom prst="rect">
            <a:avLst/>
          </a:prstGeom>
          <a:noFill/>
        </p:spPr>
        <p:txBody>
          <a:bodyPr wrap="none" rtlCol="1">
            <a:spAutoFit/>
          </a:bodyPr>
          <a:lstStyle/>
          <a:p>
            <a:r>
              <a:rPr lang="fa-IR" sz="3200" dirty="0" smtClean="0">
                <a:cs typeface="B Nazanin" panose="00000400000000000000" pitchFamily="2" charset="-78"/>
              </a:rPr>
              <a:t>(40.000)</a:t>
            </a:r>
            <a:endParaRPr lang="fa-IR" sz="3200" dirty="0">
              <a:cs typeface="B Nazanin" panose="00000400000000000000" pitchFamily="2" charset="-78"/>
            </a:endParaRPr>
          </a:p>
        </p:txBody>
      </p:sp>
      <p:cxnSp>
        <p:nvCxnSpPr>
          <p:cNvPr id="18" name="Straight Connector 17"/>
          <p:cNvCxnSpPr/>
          <p:nvPr/>
        </p:nvCxnSpPr>
        <p:spPr>
          <a:xfrm flipV="1">
            <a:off x="4101581" y="4601154"/>
            <a:ext cx="969818" cy="13855"/>
          </a:xfrm>
          <a:prstGeom prst="line">
            <a:avLst/>
          </a:prstGeom>
        </p:spPr>
        <p:style>
          <a:lnRef idx="3">
            <a:schemeClr val="dk1"/>
          </a:lnRef>
          <a:fillRef idx="0">
            <a:schemeClr val="dk1"/>
          </a:fillRef>
          <a:effectRef idx="2">
            <a:schemeClr val="dk1"/>
          </a:effectRef>
          <a:fontRef idx="minor">
            <a:schemeClr val="tx1"/>
          </a:fontRef>
        </p:style>
      </p:cxnSp>
      <p:sp>
        <p:nvSpPr>
          <p:cNvPr id="19" name="TextBox 18"/>
          <p:cNvSpPr txBox="1"/>
          <p:nvPr/>
        </p:nvSpPr>
        <p:spPr>
          <a:xfrm>
            <a:off x="3939191" y="4694502"/>
            <a:ext cx="1229824" cy="584775"/>
          </a:xfrm>
          <a:prstGeom prst="rect">
            <a:avLst/>
          </a:prstGeom>
          <a:noFill/>
        </p:spPr>
        <p:txBody>
          <a:bodyPr wrap="none" rtlCol="1">
            <a:spAutoFit/>
          </a:bodyPr>
          <a:lstStyle/>
          <a:p>
            <a:r>
              <a:rPr lang="fa-IR" sz="3200" dirty="0" smtClean="0">
                <a:cs typeface="B Nazanin" panose="00000400000000000000" pitchFamily="2" charset="-78"/>
              </a:rPr>
              <a:t>18.112</a:t>
            </a:r>
            <a:endParaRPr lang="fa-IR" sz="3200" dirty="0">
              <a:cs typeface="B Nazanin" panose="00000400000000000000" pitchFamily="2" charset="-78"/>
            </a:endParaRPr>
          </a:p>
        </p:txBody>
      </p:sp>
      <p:cxnSp>
        <p:nvCxnSpPr>
          <p:cNvPr id="20" name="Straight Connector 19"/>
          <p:cNvCxnSpPr/>
          <p:nvPr/>
        </p:nvCxnSpPr>
        <p:spPr>
          <a:xfrm flipV="1">
            <a:off x="4101581" y="5249069"/>
            <a:ext cx="969818" cy="13855"/>
          </a:xfrm>
          <a:prstGeom prst="line">
            <a:avLst/>
          </a:prstGeom>
        </p:spPr>
        <p:style>
          <a:lnRef idx="3">
            <a:schemeClr val="dk1"/>
          </a:lnRef>
          <a:fillRef idx="0">
            <a:schemeClr val="dk1"/>
          </a:fillRef>
          <a:effectRef idx="2">
            <a:schemeClr val="dk1"/>
          </a:effectRef>
          <a:fontRef idx="minor">
            <a:schemeClr val="tx1"/>
          </a:fontRef>
        </p:style>
      </p:cxnSp>
      <p:cxnSp>
        <p:nvCxnSpPr>
          <p:cNvPr id="21" name="Straight Connector 20"/>
          <p:cNvCxnSpPr/>
          <p:nvPr/>
        </p:nvCxnSpPr>
        <p:spPr>
          <a:xfrm flipV="1">
            <a:off x="4101581" y="5156776"/>
            <a:ext cx="969818" cy="13855"/>
          </a:xfrm>
          <a:prstGeom prst="line">
            <a:avLst/>
          </a:prstGeom>
        </p:spPr>
        <p:style>
          <a:lnRef idx="3">
            <a:schemeClr val="dk1"/>
          </a:lnRef>
          <a:fillRef idx="0">
            <a:schemeClr val="dk1"/>
          </a:fillRef>
          <a:effectRef idx="2">
            <a:schemeClr val="dk1"/>
          </a:effectRef>
          <a:fontRef idx="minor">
            <a:schemeClr val="tx1"/>
          </a:fontRef>
        </p:style>
      </p:cxnSp>
      <mc:AlternateContent xmlns:mc="http://schemas.openxmlformats.org/markup-compatibility/2006" xmlns:a14="http://schemas.microsoft.com/office/drawing/2010/main">
        <mc:Choice Requires="a14">
          <p:sp>
            <p:nvSpPr>
              <p:cNvPr id="22" name="TextBox 21"/>
              <p:cNvSpPr txBox="1"/>
              <p:nvPr/>
            </p:nvSpPr>
            <p:spPr>
              <a:xfrm>
                <a:off x="1743917" y="5493251"/>
                <a:ext cx="9784602" cy="1271630"/>
              </a:xfrm>
              <a:prstGeom prst="rect">
                <a:avLst/>
              </a:prstGeom>
              <a:noFill/>
            </p:spPr>
            <p:txBody>
              <a:bodyPr wrap="none" rtlCol="1">
                <a:spAutoFit/>
              </a:bodyPr>
              <a:lstStyle/>
              <a:p>
                <a:pPr/>
                <a14:m>
                  <m:oMathPara xmlns:m="http://schemas.openxmlformats.org/officeDocument/2006/math">
                    <m:oMathParaPr>
                      <m:jc m:val="centerGroup"/>
                    </m:oMathParaPr>
                    <m:oMath xmlns:m="http://schemas.openxmlformats.org/officeDocument/2006/math">
                      <m:r>
                        <m:rPr>
                          <m:nor/>
                        </m:rPr>
                        <a:rPr lang="fa-IR" sz="3200" b="0" i="0" smtClean="0">
                          <a:latin typeface="Cambria Math" panose="02040503050406030204" pitchFamily="18" charset="0"/>
                          <a:ea typeface="Calibri" panose="020F0502020204030204" pitchFamily="34" charset="0"/>
                          <a:cs typeface="B Nazanin" panose="00000400000000000000" pitchFamily="2" charset="-78"/>
                        </a:rPr>
                        <m:t> </m:t>
                      </m:r>
                      <m:r>
                        <m:rPr>
                          <m:nor/>
                        </m:rPr>
                        <a:rPr lang="fa-IR" sz="3200" b="1" i="0" smtClean="0">
                          <a:latin typeface="Cambria Math" panose="02040503050406030204" pitchFamily="18" charset="0"/>
                          <a:ea typeface="Calibri" panose="020F0502020204030204" pitchFamily="34" charset="0"/>
                          <a:cs typeface="B Nazanin" panose="00000400000000000000" pitchFamily="2" charset="-78"/>
                        </a:rPr>
                        <m:t> شاخص سودآوری</m:t>
                      </m:r>
                      <m:r>
                        <m:rPr>
                          <m:nor/>
                        </m:rPr>
                        <a:rPr lang="fa-IR" sz="3200" b="0" i="0" smtClean="0">
                          <a:latin typeface="Cambria Math" panose="02040503050406030204" pitchFamily="18" charset="0"/>
                          <a:ea typeface="Calibri" panose="020F0502020204030204" pitchFamily="34" charset="0"/>
                          <a:cs typeface="B Nazanin" panose="00000400000000000000" pitchFamily="2" charset="-78"/>
                        </a:rPr>
                        <m:t>=</m:t>
                      </m:r>
                      <m:f>
                        <m:fPr>
                          <m:ctrlPr>
                            <a:rPr lang="fa-IR" sz="3200" i="1">
                              <a:latin typeface="Cambria Math"/>
                            </a:rPr>
                          </m:ctrlPr>
                        </m:fPr>
                        <m:num>
                          <m:r>
                            <m:rPr>
                              <m:nor/>
                            </m:rPr>
                            <a:rPr lang="fa-IR" sz="3200">
                              <a:latin typeface="Cambria Math" panose="02040503050406030204" pitchFamily="18" charset="0"/>
                              <a:cs typeface="B Nazanin" panose="00000400000000000000" pitchFamily="2" charset="-78"/>
                            </a:rPr>
                            <m:t>ارزش فعلی جریان های نقدی ورودی</m:t>
                          </m:r>
                        </m:num>
                        <m:den>
                          <m:r>
                            <m:rPr>
                              <m:nor/>
                            </m:rPr>
                            <a:rPr lang="fa-IR" sz="3200">
                              <a:latin typeface="Cambria Math" panose="02040503050406030204" pitchFamily="18" charset="0"/>
                              <a:cs typeface="B Nazanin" panose="00000400000000000000" pitchFamily="2" charset="-78"/>
                            </a:rPr>
                            <m:t>مبلغ سرمایه گذاری اولیه</m:t>
                          </m:r>
                        </m:den>
                      </m:f>
                      <m:r>
                        <m:rPr>
                          <m:nor/>
                        </m:rPr>
                        <a:rPr lang="fa-IR" sz="3200" b="0" i="0" smtClean="0">
                          <a:latin typeface="Cambria Math" panose="02040503050406030204" pitchFamily="18" charset="0"/>
                          <a:ea typeface="Calibri" panose="020F0502020204030204" pitchFamily="34" charset="0"/>
                          <a:cs typeface="B Nazanin" panose="00000400000000000000" pitchFamily="2" charset="-78"/>
                        </a:rPr>
                        <m:t>=</m:t>
                      </m:r>
                      <m:f>
                        <m:fPr>
                          <m:ctrlPr>
                            <a:rPr lang="fa-IR" sz="3200" b="0" i="1" smtClean="0">
                              <a:latin typeface="Cambria Math"/>
                              <a:cs typeface="B Nazanin" panose="00000400000000000000" pitchFamily="2" charset="-78"/>
                            </a:rPr>
                          </m:ctrlPr>
                        </m:fPr>
                        <m:num>
                          <m:r>
                            <m:rPr>
                              <m:nor/>
                            </m:rPr>
                            <a:rPr lang="fa-IR" sz="3200" b="0" i="0" smtClean="0">
                              <a:latin typeface="Cambria Math" panose="02040503050406030204" pitchFamily="18" charset="0"/>
                              <a:cs typeface="B Nazanin" panose="00000400000000000000" pitchFamily="2" charset="-78"/>
                            </a:rPr>
                            <m:t>58</m:t>
                          </m:r>
                          <m:r>
                            <m:rPr>
                              <m:nor/>
                            </m:rPr>
                            <a:rPr lang="fa-IR" sz="3200" b="0" i="0" smtClean="0">
                              <a:latin typeface="Cambria Math" panose="02040503050406030204" pitchFamily="18" charset="0"/>
                              <a:cs typeface="B Nazanin" panose="00000400000000000000" pitchFamily="2" charset="-78"/>
                            </a:rPr>
                            <m:t>.</m:t>
                          </m:r>
                          <m:r>
                            <m:rPr>
                              <m:nor/>
                            </m:rPr>
                            <a:rPr lang="fa-IR" sz="3200" b="0" i="0" smtClean="0">
                              <a:latin typeface="Cambria Math" panose="02040503050406030204" pitchFamily="18" charset="0"/>
                              <a:cs typeface="B Nazanin" panose="00000400000000000000" pitchFamily="2" charset="-78"/>
                            </a:rPr>
                            <m:t>112</m:t>
                          </m:r>
                        </m:num>
                        <m:den>
                          <m:r>
                            <m:rPr>
                              <m:nor/>
                            </m:rPr>
                            <a:rPr lang="fa-IR" sz="3200" b="0" i="0" smtClean="0">
                              <a:latin typeface="Cambria Math" panose="02040503050406030204" pitchFamily="18" charset="0"/>
                              <a:cs typeface="B Nazanin" panose="00000400000000000000" pitchFamily="2" charset="-78"/>
                            </a:rPr>
                            <m:t>40</m:t>
                          </m:r>
                          <m:r>
                            <m:rPr>
                              <m:nor/>
                            </m:rPr>
                            <a:rPr lang="fa-IR" sz="3200" b="0" i="0" smtClean="0">
                              <a:latin typeface="Cambria Math" panose="02040503050406030204" pitchFamily="18" charset="0"/>
                              <a:cs typeface="B Nazanin" panose="00000400000000000000" pitchFamily="2" charset="-78"/>
                            </a:rPr>
                            <m:t>.</m:t>
                          </m:r>
                          <m:r>
                            <m:rPr>
                              <m:nor/>
                            </m:rPr>
                            <a:rPr lang="fa-IR" sz="3200" b="0" i="0" smtClean="0">
                              <a:latin typeface="Cambria Math" panose="02040503050406030204" pitchFamily="18" charset="0"/>
                              <a:cs typeface="B Nazanin" panose="00000400000000000000" pitchFamily="2" charset="-78"/>
                            </a:rPr>
                            <m:t>000</m:t>
                          </m:r>
                        </m:den>
                      </m:f>
                      <m:r>
                        <m:rPr>
                          <m:nor/>
                        </m:rPr>
                        <a:rPr lang="fa-IR" sz="3200" b="0" i="0" smtClean="0">
                          <a:latin typeface="Cambria Math" panose="02040503050406030204" pitchFamily="18" charset="0"/>
                          <a:cs typeface="B Nazanin" panose="00000400000000000000" pitchFamily="2" charset="-78"/>
                        </a:rPr>
                        <m:t>=</m:t>
                      </m:r>
                      <m:r>
                        <m:rPr>
                          <m:nor/>
                        </m:rPr>
                        <a:rPr lang="fa-IR" sz="3200" b="0" i="0" smtClean="0">
                          <a:latin typeface="Cambria Math" panose="02040503050406030204" pitchFamily="18" charset="0"/>
                          <a:cs typeface="B Nazanin" panose="00000400000000000000" pitchFamily="2" charset="-78"/>
                        </a:rPr>
                        <m:t>1</m:t>
                      </m:r>
                      <m:r>
                        <m:rPr>
                          <m:nor/>
                        </m:rPr>
                        <a:rPr lang="fa-IR" sz="3200" b="0" i="0" smtClean="0">
                          <a:latin typeface="Cambria Math" panose="02040503050406030204" pitchFamily="18" charset="0"/>
                          <a:cs typeface="B Nazanin" panose="00000400000000000000" pitchFamily="2" charset="-78"/>
                        </a:rPr>
                        <m:t>/</m:t>
                      </m:r>
                      <m:r>
                        <m:rPr>
                          <m:nor/>
                        </m:rPr>
                        <a:rPr lang="fa-IR" sz="3200" b="0" i="0" smtClean="0">
                          <a:latin typeface="Cambria Math" panose="02040503050406030204" pitchFamily="18" charset="0"/>
                          <a:cs typeface="B Nazanin" panose="00000400000000000000" pitchFamily="2" charset="-78"/>
                        </a:rPr>
                        <m:t>45</m:t>
                      </m:r>
                    </m:oMath>
                  </m:oMathPara>
                </a14:m>
                <a:endParaRPr lang="en-US" sz="3200" dirty="0">
                  <a:latin typeface="Calibri" panose="020F0502020204030204" pitchFamily="34" charset="0"/>
                  <a:ea typeface="Calibri" panose="020F0502020204030204" pitchFamily="34" charset="0"/>
                  <a:cs typeface="B Nazanin" panose="00000400000000000000" pitchFamily="2" charset="-78"/>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1743917" y="5493251"/>
                <a:ext cx="9784602" cy="1271630"/>
              </a:xfrm>
              <a:prstGeom prst="rect">
                <a:avLst/>
              </a:prstGeom>
              <a:blipFill>
                <a:blip r:embed="rId5"/>
                <a:stretch>
                  <a:fillRect/>
                </a:stretch>
              </a:blipFill>
            </p:spPr>
            <p:txBody>
              <a:bodyPr/>
              <a:lstStyle/>
              <a:p>
                <a:r>
                  <a:rPr lang="fa-IR">
                    <a:noFill/>
                  </a:rPr>
                  <a:t> </a:t>
                </a:r>
              </a:p>
            </p:txBody>
          </p:sp>
        </mc:Fallback>
      </mc:AlternateContent>
    </p:spTree>
    <p:extLst>
      <p:ext uri="{BB962C8B-B14F-4D97-AF65-F5344CB8AC3E}">
        <p14:creationId xmlns:p14="http://schemas.microsoft.com/office/powerpoint/2010/main" val="194450699"/>
      </p:ext>
    </p:extLst>
  </p:cSld>
  <p:clrMapOvr>
    <a:masterClrMapping/>
  </p:clrMapOvr>
  <p:transition spd="slow">
    <p:push dir="u"/>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3110867" y="404751"/>
            <a:ext cx="8526693" cy="646331"/>
          </a:xfrm>
          <a:prstGeom prst="rect">
            <a:avLst/>
          </a:prstGeom>
        </p:spPr>
        <p:txBody>
          <a:bodyPr wrap="none">
            <a:spAutoFit/>
          </a:bodyPr>
          <a:lstStyle/>
          <a:p>
            <a:pPr algn="r"/>
            <a:r>
              <a:rPr lang="fi-FI" altLang="fa-IR" sz="3600" u="sng" dirty="0">
                <a:effectLst>
                  <a:glow rad="228600">
                    <a:schemeClr val="accent1">
                      <a:satMod val="175000"/>
                      <a:alpha val="40000"/>
                    </a:schemeClr>
                  </a:glow>
                </a:effectLst>
                <a:latin typeface="Imprint MT Shadow" panose="04020605060303030202" pitchFamily="82" charset="0"/>
              </a:rPr>
              <a:t>P</a:t>
            </a:r>
            <a:r>
              <a:rPr lang="fi-FI" altLang="fa-IR" sz="3600" dirty="0">
                <a:effectLst>
                  <a:glow rad="228600">
                    <a:schemeClr val="accent1">
                      <a:satMod val="175000"/>
                      <a:alpha val="40000"/>
                    </a:schemeClr>
                  </a:glow>
                </a:effectLst>
                <a:latin typeface="Imprint MT Shadow" panose="04020605060303030202" pitchFamily="82" charset="0"/>
              </a:rPr>
              <a:t>rofitability </a:t>
            </a:r>
            <a:r>
              <a:rPr lang="fi-FI" altLang="fa-IR" sz="3600" u="sng" dirty="0" smtClean="0">
                <a:effectLst>
                  <a:glow rad="228600">
                    <a:schemeClr val="accent1">
                      <a:satMod val="175000"/>
                      <a:alpha val="40000"/>
                    </a:schemeClr>
                  </a:glow>
                </a:effectLst>
                <a:latin typeface="Imprint MT Shadow" panose="04020605060303030202" pitchFamily="82" charset="0"/>
              </a:rPr>
              <a:t>I</a:t>
            </a:r>
            <a:r>
              <a:rPr lang="fi-FI" altLang="fa-IR" sz="3600" dirty="0" smtClean="0">
                <a:effectLst>
                  <a:glow rad="228600">
                    <a:schemeClr val="accent1">
                      <a:satMod val="175000"/>
                      <a:alpha val="40000"/>
                    </a:schemeClr>
                  </a:glow>
                </a:effectLst>
                <a:latin typeface="Imprint MT Shadow" panose="04020605060303030202" pitchFamily="82" charset="0"/>
              </a:rPr>
              <a:t>ndex (pi)</a:t>
            </a:r>
            <a:r>
              <a:rPr lang="fa-IR" altLang="fa-IR" sz="3600" b="1" dirty="0" smtClean="0">
                <a:effectLst>
                  <a:glow rad="228600">
                    <a:schemeClr val="accent1">
                      <a:satMod val="175000"/>
                      <a:alpha val="40000"/>
                    </a:schemeClr>
                  </a:glow>
                </a:effectLst>
                <a:cs typeface="B Nazanin" panose="00000400000000000000" pitchFamily="2" charset="-78"/>
              </a:rPr>
              <a:t>روش شاخص سود آوری </a:t>
            </a:r>
            <a:endParaRPr lang="fa-IR" sz="3600" b="1" dirty="0">
              <a:effectLst>
                <a:glow rad="228600">
                  <a:schemeClr val="accent1">
                    <a:satMod val="175000"/>
                    <a:alpha val="40000"/>
                  </a:schemeClr>
                </a:glow>
              </a:effectLst>
            </a:endParaRPr>
          </a:p>
        </p:txBody>
      </p:sp>
      <p:sp>
        <p:nvSpPr>
          <p:cNvPr id="24" name="Content Placeholder 2"/>
          <p:cNvSpPr txBox="1">
            <a:spLocks/>
          </p:cNvSpPr>
          <p:nvPr/>
        </p:nvSpPr>
        <p:spPr>
          <a:xfrm>
            <a:off x="3259413" y="2582641"/>
            <a:ext cx="8229600" cy="4389437"/>
          </a:xfrm>
          <a:prstGeom prst="rect">
            <a:avLst/>
          </a:prstGeom>
        </p:spPr>
        <p:txBody>
          <a:bodyPr>
            <a:normAutofit/>
          </a:bodyPr>
          <a:lst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buClr>
                <a:schemeClr val="accent3"/>
              </a:buClr>
              <a:buFont typeface="Wingdings" panose="05000000000000000000" pitchFamily="2" charset="2"/>
              <a:buChar char="q"/>
              <a:defRPr/>
            </a:pPr>
            <a:r>
              <a:rPr lang="fa-IR" sz="3200" dirty="0" smtClean="0">
                <a:solidFill>
                  <a:schemeClr val="tx1"/>
                </a:solidFill>
                <a:cs typeface="B Nazanin" panose="00000400000000000000" pitchFamily="2" charset="-78"/>
              </a:rPr>
              <a:t>حال هرچه شاخص سود آوری بیشتر باشد مطلوب تر است .</a:t>
            </a:r>
          </a:p>
          <a:p>
            <a:pPr marL="274320" indent="-274320">
              <a:buClr>
                <a:schemeClr val="accent3"/>
              </a:buClr>
              <a:buFont typeface="Wingdings" pitchFamily="2" charset="2"/>
              <a:buChar char="v"/>
              <a:defRPr/>
            </a:pPr>
            <a:r>
              <a:rPr lang="fa-IR" sz="3200" dirty="0" smtClean="0">
                <a:solidFill>
                  <a:schemeClr val="tx1"/>
                </a:solidFill>
                <a:cs typeface="B Nazanin" panose="00000400000000000000" pitchFamily="2" charset="-78"/>
              </a:rPr>
              <a:t>    نقطه بی تفاوتی                                       1</a:t>
            </a:r>
            <a:r>
              <a:rPr lang="fi-FI" sz="3200" dirty="0" smtClean="0">
                <a:solidFill>
                  <a:schemeClr val="tx1"/>
                </a:solidFill>
                <a:cs typeface="B Nazanin" panose="00000400000000000000" pitchFamily="2" charset="-78"/>
              </a:rPr>
              <a:t>PI </a:t>
            </a:r>
            <a:r>
              <a:rPr lang="en-US" sz="3200" dirty="0" smtClean="0">
                <a:solidFill>
                  <a:schemeClr val="tx1"/>
                </a:solidFill>
                <a:cs typeface="B Nazanin" panose="00000400000000000000" pitchFamily="2" charset="-78"/>
              </a:rPr>
              <a:t>= </a:t>
            </a:r>
            <a:r>
              <a:rPr lang="fa-IR" sz="3200" dirty="0" smtClean="0">
                <a:solidFill>
                  <a:schemeClr val="tx1"/>
                </a:solidFill>
                <a:cs typeface="B Nazanin" panose="00000400000000000000" pitchFamily="2" charset="-78"/>
              </a:rPr>
              <a:t> </a:t>
            </a:r>
          </a:p>
          <a:p>
            <a:pPr marL="274320" indent="-274320">
              <a:buClr>
                <a:schemeClr val="accent3"/>
              </a:buClr>
              <a:buFont typeface="Wingdings" pitchFamily="2" charset="2"/>
              <a:buChar char="v"/>
              <a:defRPr/>
            </a:pPr>
            <a:r>
              <a:rPr lang="fa-IR" sz="3200" dirty="0" smtClean="0">
                <a:solidFill>
                  <a:schemeClr val="tx1"/>
                </a:solidFill>
                <a:cs typeface="B Nazanin" panose="00000400000000000000" pitchFamily="2" charset="-78"/>
              </a:rPr>
              <a:t>    ارزش فعلی خالص منفی پروژه                      1</a:t>
            </a:r>
            <a:r>
              <a:rPr lang="fi-FI" sz="3200" dirty="0" smtClean="0">
                <a:solidFill>
                  <a:schemeClr val="tx1"/>
                </a:solidFill>
                <a:cs typeface="B Nazanin" panose="00000400000000000000" pitchFamily="2" charset="-78"/>
              </a:rPr>
              <a:t>PI </a:t>
            </a:r>
            <a:r>
              <a:rPr lang="en-US" sz="3200" dirty="0" smtClean="0">
                <a:solidFill>
                  <a:schemeClr val="tx1"/>
                </a:solidFill>
                <a:cs typeface="B Nazanin" panose="00000400000000000000" pitchFamily="2" charset="-78"/>
              </a:rPr>
              <a:t>&lt;</a:t>
            </a:r>
            <a:endParaRPr lang="fa-IR" sz="3200" dirty="0" smtClean="0">
              <a:solidFill>
                <a:schemeClr val="tx1"/>
              </a:solidFill>
              <a:cs typeface="B Nazanin" panose="00000400000000000000" pitchFamily="2" charset="-78"/>
            </a:endParaRPr>
          </a:p>
          <a:p>
            <a:pPr marL="274320" indent="-274320">
              <a:buClr>
                <a:schemeClr val="accent3"/>
              </a:buClr>
              <a:buFont typeface="Wingdings" pitchFamily="2" charset="2"/>
              <a:buChar char="v"/>
              <a:defRPr/>
            </a:pPr>
            <a:r>
              <a:rPr lang="fa-IR" sz="3200" dirty="0" smtClean="0">
                <a:solidFill>
                  <a:schemeClr val="tx1"/>
                </a:solidFill>
                <a:cs typeface="B Nazanin" panose="00000400000000000000" pitchFamily="2" charset="-78"/>
              </a:rPr>
              <a:t>    ارزش فعلی خالص مثبت پروژه                      1</a:t>
            </a:r>
            <a:r>
              <a:rPr lang="fi-FI" sz="3200" dirty="0" smtClean="0">
                <a:solidFill>
                  <a:schemeClr val="tx1"/>
                </a:solidFill>
                <a:cs typeface="B Nazanin" panose="00000400000000000000" pitchFamily="2" charset="-78"/>
              </a:rPr>
              <a:t>PI </a:t>
            </a:r>
            <a:r>
              <a:rPr lang="en-US" sz="3200" dirty="0" smtClean="0">
                <a:solidFill>
                  <a:schemeClr val="tx1"/>
                </a:solidFill>
                <a:cs typeface="B Nazanin" panose="00000400000000000000" pitchFamily="2" charset="-78"/>
              </a:rPr>
              <a:t>&gt;</a:t>
            </a:r>
            <a:endParaRPr lang="fa-IR" sz="3200" dirty="0">
              <a:solidFill>
                <a:schemeClr val="tx1"/>
              </a:solidFill>
              <a:cs typeface="B Nazanin" panose="00000400000000000000" pitchFamily="2" charset="-78"/>
            </a:endParaRPr>
          </a:p>
        </p:txBody>
      </p:sp>
      <p:sp>
        <p:nvSpPr>
          <p:cNvPr id="26" name="Right Arrow 25"/>
          <p:cNvSpPr/>
          <p:nvPr/>
        </p:nvSpPr>
        <p:spPr>
          <a:xfrm>
            <a:off x="5282047" y="4146870"/>
            <a:ext cx="533400" cy="460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fa-IR"/>
          </a:p>
        </p:txBody>
      </p:sp>
      <p:sp>
        <p:nvSpPr>
          <p:cNvPr id="27" name="Right Arrow 26"/>
          <p:cNvSpPr/>
          <p:nvPr/>
        </p:nvSpPr>
        <p:spPr>
          <a:xfrm>
            <a:off x="5056910" y="4731322"/>
            <a:ext cx="533400" cy="460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fa-IR"/>
          </a:p>
        </p:txBody>
      </p:sp>
      <p:sp>
        <p:nvSpPr>
          <p:cNvPr id="28" name="Right Arrow 27"/>
          <p:cNvSpPr/>
          <p:nvPr/>
        </p:nvSpPr>
        <p:spPr>
          <a:xfrm>
            <a:off x="5604162" y="3553806"/>
            <a:ext cx="533400" cy="460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fa-IR"/>
          </a:p>
        </p:txBody>
      </p:sp>
      <p:sp>
        <p:nvSpPr>
          <p:cNvPr id="2" name="TextBox 1"/>
          <p:cNvSpPr txBox="1"/>
          <p:nvPr/>
        </p:nvSpPr>
        <p:spPr>
          <a:xfrm>
            <a:off x="9440054" y="1690254"/>
            <a:ext cx="2048959" cy="646331"/>
          </a:xfrm>
          <a:prstGeom prst="rect">
            <a:avLst/>
          </a:prstGeom>
          <a:noFill/>
        </p:spPr>
        <p:txBody>
          <a:bodyPr wrap="none" rtlCol="1">
            <a:spAutoFit/>
          </a:bodyPr>
          <a:lstStyle/>
          <a:p>
            <a:r>
              <a:rPr lang="fa-IR" sz="3600" b="1" dirty="0" smtClean="0">
                <a:cs typeface="B Nazanin" panose="00000400000000000000" pitchFamily="2" charset="-78"/>
              </a:rPr>
              <a:t>نتیجه گیری</a:t>
            </a:r>
            <a:endParaRPr lang="fa-IR" sz="3600" b="1" dirty="0">
              <a:cs typeface="B Nazanin" panose="00000400000000000000" pitchFamily="2" charset="-78"/>
            </a:endParaRPr>
          </a:p>
        </p:txBody>
      </p:sp>
    </p:spTree>
    <p:extLst>
      <p:ext uri="{BB962C8B-B14F-4D97-AF65-F5344CB8AC3E}">
        <p14:creationId xmlns:p14="http://schemas.microsoft.com/office/powerpoint/2010/main" val="3744621662"/>
      </p:ext>
    </p:extLst>
  </p:cSld>
  <p:clrMapOvr>
    <a:masterClrMapping/>
  </p:clrMapOvr>
  <p:transition spd="slow">
    <p:push dir="u"/>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59694" y="1080650"/>
            <a:ext cx="8776342" cy="4903780"/>
          </a:xfrm>
          <a:prstGeom prst="rect">
            <a:avLst/>
          </a:prstGeom>
        </p:spPr>
      </p:pic>
      <p:pic>
        <p:nvPicPr>
          <p:cNvPr id="3" name="Picture 2" descr="C:\Users\nabi\Desktop\آی آر حسابداران ، ترم 4\ir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81753" y="0"/>
            <a:ext cx="4762500" cy="1619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8186333"/>
      </p:ext>
    </p:extLst>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7785" y="1152143"/>
            <a:ext cx="10067410" cy="900000"/>
          </a:xfrm>
        </p:spPr>
        <p:txBody>
          <a:bodyPr>
            <a:normAutofit fontScale="90000"/>
          </a:bodyPr>
          <a:lstStyle/>
          <a:p>
            <a:pPr algn="r"/>
            <a:r>
              <a:rPr lang="fa-IR" sz="4000" dirty="0" smtClean="0">
                <a:ln w="0"/>
                <a:solidFill>
                  <a:schemeClr val="tx1"/>
                </a:solidFill>
                <a:effectLst>
                  <a:glow rad="228600">
                    <a:schemeClr val="accent1">
                      <a:satMod val="175000"/>
                      <a:alpha val="40000"/>
                    </a:schemeClr>
                  </a:glow>
                  <a:reflection blurRad="6350" stA="50000" endA="300" endPos="50000" dist="60007" dir="5400000" sy="-100000" algn="bl" rotWithShape="0"/>
                </a:effectLst>
              </a:rPr>
              <a:t>نقش حسابدار در تصمیمات بودجه بندی سرمایه ای:</a:t>
            </a:r>
            <a:r>
              <a:rPr lang="fa-IR" dirty="0" smtClean="0">
                <a:effectLst>
                  <a:reflection blurRad="6350" stA="50000" endA="300" endPos="50000" dist="60007" dir="5400000" sy="-100000" algn="bl" rotWithShape="0"/>
                </a:effectLst>
              </a:rPr>
              <a:t/>
            </a:r>
            <a:br>
              <a:rPr lang="fa-IR" dirty="0" smtClean="0">
                <a:effectLst>
                  <a:reflection blurRad="6350" stA="50000" endA="300" endPos="50000" dist="60007" dir="5400000" sy="-100000" algn="bl" rotWithShape="0"/>
                </a:effectLst>
              </a:rPr>
            </a:br>
            <a:endParaRPr lang="fa-IR" dirty="0">
              <a:effectLst>
                <a:reflection blurRad="6350" stA="50000" endA="300" endPos="50000" dist="60007" dir="5400000" sy="-100000" algn="bl" rotWithShape="0"/>
              </a:effectLst>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256474377"/>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53518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804374" y="1263965"/>
            <a:ext cx="8229600" cy="1143000"/>
          </a:xfrm>
          <a:prstGeom prst="rect">
            <a:avLst/>
          </a:prstGeom>
        </p:spPr>
        <p:txBody>
          <a:bodyPr vert="horz" lIns="91440" tIns="45720" rIns="91440" bIns="45720" rtlCol="0" anchor="t">
            <a:normAutofit/>
          </a:bodyPr>
          <a:lst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a:r>
              <a:rPr lang="fa-IR" altLang="fa-IR" sz="4800" b="1" dirty="0" smtClean="0">
                <a:effectLst>
                  <a:glow rad="228600">
                    <a:schemeClr val="accent1">
                      <a:satMod val="175000"/>
                      <a:alpha val="40000"/>
                    </a:schemeClr>
                  </a:glow>
                </a:effectLst>
                <a:cs typeface="B Nazanin" panose="00000400000000000000" pitchFamily="2" charset="-78"/>
              </a:rPr>
              <a:t>تعريف بودجه بندي سرمايه اي</a:t>
            </a:r>
            <a:endParaRPr lang="en-US" altLang="fa-IR" sz="4800" b="1" dirty="0" smtClean="0">
              <a:effectLst>
                <a:glow rad="228600">
                  <a:schemeClr val="accent1">
                    <a:satMod val="175000"/>
                    <a:alpha val="40000"/>
                  </a:schemeClr>
                </a:glow>
              </a:effectLst>
              <a:cs typeface="B Nazanin" panose="00000400000000000000" pitchFamily="2" charset="-78"/>
            </a:endParaRPr>
          </a:p>
        </p:txBody>
      </p:sp>
      <p:sp>
        <p:nvSpPr>
          <p:cNvPr id="5" name="Content Placeholder 2"/>
          <p:cNvSpPr txBox="1">
            <a:spLocks/>
          </p:cNvSpPr>
          <p:nvPr/>
        </p:nvSpPr>
        <p:spPr>
          <a:xfrm>
            <a:off x="2511379" y="2741816"/>
            <a:ext cx="8815589" cy="2435492"/>
          </a:xfrm>
          <a:prstGeom prst="rect">
            <a:avLst/>
          </a:prstGeom>
        </p:spPr>
        <p:txBody>
          <a:bodyPr vert="horz" lIns="91440" tIns="45720" rIns="91440" bIns="45720" rtlCol="0">
            <a:normAutofit/>
          </a:bodyPr>
          <a:lst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just"/>
            <a:r>
              <a:rPr lang="fa-IR" altLang="fa-IR" sz="2400" dirty="0" smtClean="0"/>
              <a:t>بودجه بندي سرمايه اي عبارت از فرايند تصميم گيري برای تامين مخارج سرمايه اي در دوره مالی است .</a:t>
            </a:r>
          </a:p>
          <a:p>
            <a:pPr algn="just"/>
            <a:r>
              <a:rPr lang="fa-IR" altLang="fa-IR" sz="2400" dirty="0" smtClean="0"/>
              <a:t>به عبارت دقيق تر</a:t>
            </a:r>
            <a:r>
              <a:rPr lang="fa-IR" altLang="fa-IR" sz="1050" dirty="0" smtClean="0"/>
              <a:t> </a:t>
            </a:r>
            <a:r>
              <a:rPr lang="fa-IR" altLang="fa-IR" sz="2400" dirty="0" smtClean="0"/>
              <a:t>،</a:t>
            </a:r>
            <a:r>
              <a:rPr lang="fa-IR" altLang="fa-IR" sz="1050" dirty="0" smtClean="0"/>
              <a:t> </a:t>
            </a:r>
            <a:r>
              <a:rPr lang="fa-IR" altLang="fa-IR" sz="2400" dirty="0" smtClean="0"/>
              <a:t>بودجه</a:t>
            </a:r>
            <a:r>
              <a:rPr lang="fa-IR" altLang="fa-IR" sz="300" dirty="0" smtClean="0"/>
              <a:t> </a:t>
            </a:r>
            <a:r>
              <a:rPr lang="fa-IR" altLang="fa-IR" sz="2400" dirty="0" smtClean="0"/>
              <a:t>بندي سرمايه</a:t>
            </a:r>
            <a:r>
              <a:rPr lang="fa-IR" altLang="fa-IR" sz="1050" dirty="0" smtClean="0"/>
              <a:t> </a:t>
            </a:r>
            <a:r>
              <a:rPr lang="fa-IR" altLang="fa-IR" sz="2400" dirty="0" smtClean="0"/>
              <a:t>اي</a:t>
            </a:r>
            <a:r>
              <a:rPr lang="fa-IR" altLang="fa-IR" sz="1050" dirty="0" smtClean="0"/>
              <a:t> </a:t>
            </a:r>
            <a:r>
              <a:rPr lang="fa-IR" altLang="fa-IR" sz="2400" dirty="0" smtClean="0"/>
              <a:t>فرايند</a:t>
            </a:r>
            <a:r>
              <a:rPr lang="fa-IR" altLang="fa-IR" sz="1050" dirty="0" smtClean="0"/>
              <a:t> </a:t>
            </a:r>
            <a:r>
              <a:rPr lang="fa-IR" altLang="fa-IR" sz="2400" dirty="0" smtClean="0"/>
              <a:t>تشخيص ، ارزيابي</a:t>
            </a:r>
            <a:r>
              <a:rPr lang="fa-IR" altLang="fa-IR" sz="1050" dirty="0" smtClean="0"/>
              <a:t> </a:t>
            </a:r>
            <a:r>
              <a:rPr lang="fa-IR" altLang="fa-IR" sz="2400" dirty="0" smtClean="0"/>
              <a:t>،</a:t>
            </a:r>
            <a:r>
              <a:rPr lang="fa-IR" altLang="fa-IR" sz="1050" dirty="0" smtClean="0"/>
              <a:t> </a:t>
            </a:r>
            <a:r>
              <a:rPr lang="fa-IR" altLang="fa-IR" sz="2400" dirty="0" smtClean="0"/>
              <a:t>طرح ريزي</a:t>
            </a:r>
            <a:r>
              <a:rPr lang="fa-IR" altLang="fa-IR" sz="1050" dirty="0" smtClean="0"/>
              <a:t> </a:t>
            </a:r>
            <a:r>
              <a:rPr lang="fa-IR" altLang="fa-IR" sz="2400" dirty="0" smtClean="0"/>
              <a:t>و</a:t>
            </a:r>
            <a:r>
              <a:rPr lang="fa-IR" altLang="fa-IR" sz="1050" dirty="0" smtClean="0"/>
              <a:t> </a:t>
            </a:r>
            <a:r>
              <a:rPr lang="fa-IR" altLang="fa-IR" sz="2400" dirty="0" smtClean="0"/>
              <a:t>پشتيباني مالي پروژه</a:t>
            </a:r>
            <a:r>
              <a:rPr lang="fa-IR" altLang="fa-IR" sz="1050" dirty="0" smtClean="0"/>
              <a:t> </a:t>
            </a:r>
            <a:r>
              <a:rPr lang="fa-IR" altLang="fa-IR" sz="2400" dirty="0" smtClean="0"/>
              <a:t>هاي</a:t>
            </a:r>
            <a:r>
              <a:rPr lang="fa-IR" altLang="fa-IR" sz="1050" dirty="0" smtClean="0"/>
              <a:t> </a:t>
            </a:r>
            <a:r>
              <a:rPr lang="fa-IR" altLang="fa-IR" sz="2400" dirty="0" smtClean="0"/>
              <a:t>عمده</a:t>
            </a:r>
            <a:r>
              <a:rPr lang="fa-IR" altLang="fa-IR" sz="1050" dirty="0" smtClean="0"/>
              <a:t> </a:t>
            </a:r>
            <a:r>
              <a:rPr lang="fa-IR" altLang="fa-IR" sz="2400" dirty="0" smtClean="0"/>
              <a:t>سرمايه گذاري در واحد هاي تجاري – توليدي است .</a:t>
            </a:r>
            <a:endParaRPr lang="en-US" altLang="fa-IR" sz="2400" dirty="0" smtClean="0"/>
          </a:p>
        </p:txBody>
      </p:sp>
    </p:spTree>
    <p:extLst>
      <p:ext uri="{BB962C8B-B14F-4D97-AF65-F5344CB8AC3E}">
        <p14:creationId xmlns:p14="http://schemas.microsoft.com/office/powerpoint/2010/main" val="2215462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ox(in)">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box(in)">
                                      <p:cBhvr>
                                        <p:cTn id="12"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09"/>
            <a:ext cx="8911687" cy="715294"/>
          </a:xfrm>
          <a:ln>
            <a:noFill/>
          </a:ln>
        </p:spPr>
        <p:txBody>
          <a:bodyPr>
            <a:normAutofit/>
          </a:bodyPr>
          <a:lstStyle/>
          <a:p>
            <a:pPr algn="ctr"/>
            <a:r>
              <a:rPr lang="fa-IR" b="1" dirty="0" smtClean="0">
                <a:ln w="9525">
                  <a:solidFill>
                    <a:schemeClr val="bg1"/>
                  </a:solidFill>
                  <a:prstDash val="solid"/>
                </a:ln>
                <a:solidFill>
                  <a:schemeClr val="tx1"/>
                </a:solidFill>
                <a:effectLst>
                  <a:glow rad="228600">
                    <a:schemeClr val="accent1">
                      <a:satMod val="175000"/>
                      <a:alpha val="40000"/>
                    </a:schemeClr>
                  </a:glow>
                  <a:outerShdw blurRad="12700" dist="38100" dir="2700000" algn="tl" rotWithShape="0">
                    <a:schemeClr val="accent5">
                      <a:lumMod val="60000"/>
                      <a:lumOff val="40000"/>
                    </a:schemeClr>
                  </a:outerShdw>
                </a:effectLst>
              </a:rPr>
              <a:t>فرض های بودجه بندی سرمایه ای</a:t>
            </a:r>
            <a:endParaRPr lang="fa-IR" b="1" dirty="0">
              <a:ln w="9525">
                <a:solidFill>
                  <a:schemeClr val="bg1"/>
                </a:solidFill>
                <a:prstDash val="solid"/>
              </a:ln>
              <a:solidFill>
                <a:schemeClr val="tx1"/>
              </a:solidFill>
              <a:effectLst>
                <a:glow rad="228600">
                  <a:schemeClr val="accent1">
                    <a:satMod val="175000"/>
                    <a:alpha val="40000"/>
                  </a:schemeClr>
                </a:glow>
                <a:outerShdw blurRad="12700" dist="38100" dir="2700000" algn="tl" rotWithShape="0">
                  <a:schemeClr val="accent5">
                    <a:lumMod val="60000"/>
                    <a:lumOff val="40000"/>
                  </a:schemeClr>
                </a:outerShdw>
              </a:effectLst>
            </a:endParaRPr>
          </a:p>
        </p:txBody>
      </p:sp>
      <p:sp>
        <p:nvSpPr>
          <p:cNvPr id="5" name="Down Arrow Callout 4"/>
          <p:cNvSpPr/>
          <p:nvPr/>
        </p:nvSpPr>
        <p:spPr>
          <a:xfrm>
            <a:off x="1548012" y="1755557"/>
            <a:ext cx="10573555" cy="1824766"/>
          </a:xfrm>
          <a:prstGeom prst="downArrowCallout">
            <a:avLst/>
          </a:prstGeom>
          <a:ln>
            <a:noFill/>
          </a:ln>
          <a:effectLst/>
          <a:scene3d>
            <a:camera prst="orthographicFront">
              <a:rot lat="0" lon="0" rev="0"/>
            </a:camera>
            <a:lightRig rig="glow" dir="t">
              <a:rot lat="0" lon="0" rev="14100000"/>
            </a:lightRig>
          </a:scene3d>
          <a:sp3d prstMaterial="softEdge">
            <a:bevelT w="127000" prst="artDeco"/>
          </a:sp3d>
        </p:spPr>
        <p:style>
          <a:lnRef idx="3">
            <a:schemeClr val="lt1"/>
          </a:lnRef>
          <a:fillRef idx="1">
            <a:schemeClr val="accent1"/>
          </a:fillRef>
          <a:effectRef idx="1">
            <a:schemeClr val="accent1"/>
          </a:effectRef>
          <a:fontRef idx="minor">
            <a:schemeClr val="lt1"/>
          </a:fontRef>
        </p:style>
        <p:txBody>
          <a:bodyPr rtlCol="1" anchor="ctr"/>
          <a:lstStyle/>
          <a:p>
            <a:pPr algn="ctr"/>
            <a:endParaRPr lang="fa-IR"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6" name="TextBox 5"/>
          <p:cNvSpPr txBox="1"/>
          <p:nvPr/>
        </p:nvSpPr>
        <p:spPr>
          <a:xfrm>
            <a:off x="1548012" y="1845710"/>
            <a:ext cx="10408676" cy="1384995"/>
          </a:xfrm>
          <a:prstGeom prst="rect">
            <a:avLst/>
          </a:prstGeom>
          <a:noFill/>
        </p:spPr>
        <p:txBody>
          <a:bodyPr wrap="square" rtlCol="1">
            <a:spAutoFit/>
          </a:bodyPr>
          <a:lstStyle/>
          <a:p>
            <a:pPr algn="r"/>
            <a:r>
              <a:rPr lang="fa-IR" sz="2800" b="1" dirty="0">
                <a:solidFill>
                  <a:schemeClr val="bg1"/>
                </a:solidFill>
              </a:rPr>
              <a:t>تصمیمات مربوط به سرمایه گذاری های بلند مدت مبتنی بر فرض های زیر است :</a:t>
            </a:r>
          </a:p>
          <a:p>
            <a:pPr algn="r"/>
            <a:endParaRPr lang="fa-IR" sz="2800" dirty="0"/>
          </a:p>
        </p:txBody>
      </p:sp>
      <p:graphicFrame>
        <p:nvGraphicFramePr>
          <p:cNvPr id="9" name="Diagram 8"/>
          <p:cNvGraphicFramePr/>
          <p:nvPr>
            <p:extLst>
              <p:ext uri="{D42A27DB-BD31-4B8C-83A1-F6EECF244321}">
                <p14:modId xmlns:p14="http://schemas.microsoft.com/office/powerpoint/2010/main" val="1409786400"/>
              </p:ext>
            </p:extLst>
          </p:nvPr>
        </p:nvGraphicFramePr>
        <p:xfrm>
          <a:off x="2343955" y="3116687"/>
          <a:ext cx="8268237" cy="30216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70095840"/>
      </p:ext>
    </p:extLst>
  </p:cSld>
  <p:clrMapOvr>
    <a:masterClrMapping/>
  </p:clrMapOvr>
  <p:transition spd="med">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517820" y="588942"/>
            <a:ext cx="8229600" cy="1143000"/>
          </a:xfrm>
        </p:spPr>
        <p:txBody>
          <a:bodyPr/>
          <a:lstStyle/>
          <a:p>
            <a:pPr algn="ctr" rtl="1"/>
            <a:r>
              <a:rPr lang="fa-IR" altLang="fa-IR" b="1" dirty="0" smtClean="0">
                <a:effectLst>
                  <a:glow rad="228600">
                    <a:schemeClr val="accent1">
                      <a:satMod val="175000"/>
                      <a:alpha val="40000"/>
                    </a:schemeClr>
                  </a:glow>
                </a:effectLst>
                <a:cs typeface="B Nazanin" panose="00000400000000000000" pitchFamily="2" charset="-78"/>
              </a:rPr>
              <a:t>فرايند بودجه بندي سرمايه اي</a:t>
            </a:r>
            <a:endParaRPr lang="en-US" altLang="fa-IR" b="1" dirty="0" smtClean="0">
              <a:effectLst>
                <a:glow rad="228600">
                  <a:schemeClr val="accent1">
                    <a:satMod val="175000"/>
                    <a:alpha val="40000"/>
                  </a:schemeClr>
                </a:glow>
              </a:effectLst>
              <a:cs typeface="B Nazanin" panose="00000400000000000000" pitchFamily="2" charset="-78"/>
            </a:endParaRPr>
          </a:p>
        </p:txBody>
      </p:sp>
      <p:sp>
        <p:nvSpPr>
          <p:cNvPr id="5" name="Content Placeholder 2"/>
          <p:cNvSpPr>
            <a:spLocks noGrp="1"/>
          </p:cNvSpPr>
          <p:nvPr>
            <p:ph idx="1"/>
          </p:nvPr>
        </p:nvSpPr>
        <p:spPr>
          <a:xfrm>
            <a:off x="3161763" y="1899366"/>
            <a:ext cx="8229600" cy="4389437"/>
          </a:xfrm>
        </p:spPr>
        <p:txBody>
          <a:bodyPr>
            <a:normAutofit/>
          </a:bodyPr>
          <a:lstStyle/>
          <a:p>
            <a:pPr marL="274320" indent="-274320" algn="just" rtl="1" fontAlgn="auto">
              <a:spcAft>
                <a:spcPts val="0"/>
              </a:spcAft>
              <a:buClr>
                <a:schemeClr val="accent3"/>
              </a:buClr>
              <a:buFont typeface="Wingdings 2"/>
              <a:buNone/>
              <a:defRPr/>
            </a:pPr>
            <a:r>
              <a:rPr lang="fa-IR" sz="3200" dirty="0" smtClean="0">
                <a:solidFill>
                  <a:schemeClr val="tx1"/>
                </a:solidFill>
                <a:latin typeface="+mj-lt"/>
                <a:ea typeface="+mj-ea"/>
                <a:cs typeface="B Nazanin" pitchFamily="2" charset="-78"/>
              </a:rPr>
              <a:t>1- </a:t>
            </a:r>
            <a:r>
              <a:rPr lang="fa-IR" sz="2800" dirty="0" smtClean="0">
                <a:solidFill>
                  <a:schemeClr val="tx1"/>
                </a:solidFill>
                <a:latin typeface="+mj-lt"/>
                <a:ea typeface="+mj-ea"/>
                <a:cs typeface="B Nazanin" pitchFamily="2" charset="-78"/>
              </a:rPr>
              <a:t>شناسايي</a:t>
            </a:r>
            <a:r>
              <a:rPr lang="fa-IR" sz="3200" dirty="0" smtClean="0">
                <a:solidFill>
                  <a:schemeClr val="tx1"/>
                </a:solidFill>
                <a:latin typeface="+mj-lt"/>
                <a:ea typeface="+mj-ea"/>
                <a:cs typeface="B Nazanin" pitchFamily="2" charset="-78"/>
              </a:rPr>
              <a:t> پروژه هاي سرمايه گذاري</a:t>
            </a:r>
          </a:p>
          <a:p>
            <a:pPr marL="274320" indent="-274320" algn="just" rtl="1" fontAlgn="auto">
              <a:spcAft>
                <a:spcPts val="0"/>
              </a:spcAft>
              <a:buClr>
                <a:schemeClr val="accent3"/>
              </a:buClr>
              <a:buFont typeface="Wingdings 2"/>
              <a:buNone/>
              <a:defRPr/>
            </a:pPr>
            <a:r>
              <a:rPr lang="fa-IR" sz="3200" dirty="0" smtClean="0">
                <a:solidFill>
                  <a:schemeClr val="tx1"/>
                </a:solidFill>
                <a:latin typeface="+mj-lt"/>
                <a:ea typeface="+mj-ea"/>
                <a:cs typeface="B Nazanin" pitchFamily="2" charset="-78"/>
              </a:rPr>
              <a:t>2- برآورد منافع و مخارج هر يك از پروژه ها</a:t>
            </a:r>
          </a:p>
          <a:p>
            <a:pPr marL="274320" indent="-274320" algn="just" rtl="1" fontAlgn="auto">
              <a:spcAft>
                <a:spcPts val="0"/>
              </a:spcAft>
              <a:buClr>
                <a:schemeClr val="accent3"/>
              </a:buClr>
              <a:buFont typeface="Wingdings 2"/>
              <a:buNone/>
              <a:defRPr/>
            </a:pPr>
            <a:r>
              <a:rPr lang="fa-IR" sz="3200" dirty="0" smtClean="0">
                <a:solidFill>
                  <a:schemeClr val="tx1"/>
                </a:solidFill>
                <a:latin typeface="+mj-lt"/>
                <a:ea typeface="+mj-ea"/>
                <a:cs typeface="B Nazanin" pitchFamily="2" charset="-78"/>
              </a:rPr>
              <a:t>3- ارزيابي پروژه هاي پيشنهادي</a:t>
            </a:r>
          </a:p>
          <a:p>
            <a:pPr marL="274320" indent="-274320" algn="just" rtl="1" fontAlgn="auto">
              <a:spcAft>
                <a:spcPts val="0"/>
              </a:spcAft>
              <a:buClr>
                <a:schemeClr val="accent3"/>
              </a:buClr>
              <a:buFont typeface="Wingdings 2"/>
              <a:buNone/>
              <a:defRPr/>
            </a:pPr>
            <a:r>
              <a:rPr lang="fa-IR" sz="3200" dirty="0" smtClean="0">
                <a:solidFill>
                  <a:schemeClr val="tx1"/>
                </a:solidFill>
                <a:latin typeface="+mj-lt"/>
                <a:ea typeface="+mj-ea"/>
                <a:cs typeface="B Nazanin" pitchFamily="2" charset="-78"/>
              </a:rPr>
              <a:t>4- تهيه و تنظيم بودجه مخارج سرمايه اي</a:t>
            </a:r>
          </a:p>
          <a:p>
            <a:pPr marL="274320" indent="-274320" algn="just" rtl="1" fontAlgn="auto">
              <a:spcAft>
                <a:spcPts val="0"/>
              </a:spcAft>
              <a:buClr>
                <a:schemeClr val="accent3"/>
              </a:buClr>
              <a:buFont typeface="Wingdings 2"/>
              <a:buNone/>
              <a:defRPr/>
            </a:pPr>
            <a:r>
              <a:rPr lang="fa-IR" sz="3200" dirty="0" smtClean="0">
                <a:solidFill>
                  <a:schemeClr val="tx1"/>
                </a:solidFill>
                <a:latin typeface="+mj-lt"/>
                <a:ea typeface="+mj-ea"/>
                <a:cs typeface="B Nazanin" pitchFamily="2" charset="-78"/>
              </a:rPr>
              <a:t>5- ارزيابي مجدد پروژه ها پس از تصويب</a:t>
            </a:r>
            <a:endParaRPr lang="en-US" sz="3200" dirty="0" smtClean="0">
              <a:solidFill>
                <a:schemeClr val="tx1"/>
              </a:solidFill>
              <a:latin typeface="+mj-lt"/>
              <a:ea typeface="+mj-ea"/>
              <a:cs typeface="B Nazanin" pitchFamily="2" charset="-78"/>
            </a:endParaRPr>
          </a:p>
        </p:txBody>
      </p:sp>
    </p:spTree>
    <p:extLst>
      <p:ext uri="{BB962C8B-B14F-4D97-AF65-F5344CB8AC3E}">
        <p14:creationId xmlns:p14="http://schemas.microsoft.com/office/powerpoint/2010/main" val="312912161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536</TotalTime>
  <Words>3496</Words>
  <Application>Microsoft Office PowerPoint</Application>
  <PresentationFormat>Custom</PresentationFormat>
  <Paragraphs>470</Paragraphs>
  <Slides>55</Slides>
  <Notes>5</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55</vt:i4>
      </vt:variant>
    </vt:vector>
  </HeadingPairs>
  <TitlesOfParts>
    <vt:vector size="68" baseType="lpstr">
      <vt:lpstr>Arial</vt:lpstr>
      <vt:lpstr>Calibri</vt:lpstr>
      <vt:lpstr>IRDavat</vt:lpstr>
      <vt:lpstr>Tahoma</vt:lpstr>
      <vt:lpstr>Century Gothic</vt:lpstr>
      <vt:lpstr>Wingdings 2</vt:lpstr>
      <vt:lpstr>B Nazanin</vt:lpstr>
      <vt:lpstr>Wingdings</vt:lpstr>
      <vt:lpstr>Imprint MT Shadow</vt:lpstr>
      <vt:lpstr>Majalla UI</vt:lpstr>
      <vt:lpstr>Wingdings 3</vt:lpstr>
      <vt:lpstr>Cambria Math</vt:lpstr>
      <vt:lpstr>Wisp</vt:lpstr>
      <vt:lpstr>PowerPoint Presentation</vt:lpstr>
      <vt:lpstr>PowerPoint Presentation</vt:lpstr>
      <vt:lpstr>بودجه بندی سرمایه ای</vt:lpstr>
      <vt:lpstr>بودجه بندی سرمایه ای:  بودجه بندي سرمايه اي جزيي از بودجه بندي مالي (بخش دوم بودجه بندي جامع )مي باشد .</vt:lpstr>
      <vt:lpstr>PowerPoint Presentation</vt:lpstr>
      <vt:lpstr>نقش حسابدار در تصمیمات بودجه بندی سرمایه ای: </vt:lpstr>
      <vt:lpstr>PowerPoint Presentation</vt:lpstr>
      <vt:lpstr>فرض های بودجه بندی سرمایه ای</vt:lpstr>
      <vt:lpstr>فرايند بودجه بندي سرمايه اي</vt:lpstr>
      <vt:lpstr>فرايند بودجه بندي سرمايه اي</vt:lpstr>
      <vt:lpstr>فرايند بودجه بندي سرمايه اي</vt:lpstr>
      <vt:lpstr>فرايند بودجه بندي سرمايه اي</vt:lpstr>
      <vt:lpstr>فرايند بودجه بندي سرمايه اي</vt:lpstr>
      <vt:lpstr>فرايند بودجه بندي سرمايه اي</vt:lpstr>
      <vt:lpstr>آشنایی با برخی از اصلاحات در بودجه بندی سرمایه ای:</vt:lpstr>
      <vt:lpstr>آشنایی با برخی از اصلاحات در بودجه بندی سرمایه ای:</vt:lpstr>
      <vt:lpstr>آشنایی با برخی از اصلاحات در بودجه بندی سرمایه ای:</vt:lpstr>
      <vt:lpstr>آشنایی با برخی از اصلاحات در بودجه بندی سرمایه ای:</vt:lpstr>
      <vt:lpstr>آشنایی با برخی از اصلاحات در بودجه بندی سرمایه ای:</vt:lpstr>
      <vt:lpstr>ارزیابی پروژه های سرمایه گذاری:</vt:lpstr>
      <vt:lpstr>ارزیابی پروژه های سرمایه گذاری :</vt:lpstr>
      <vt:lpstr>ارزیابی پروژه های سرمایه گذاری :</vt:lpstr>
      <vt:lpstr>ارزیابی پروژه های سرمایه گذاری :</vt:lpstr>
      <vt:lpstr>روش های ارزیابی پروژه های سرمایه گذاری:</vt:lpstr>
      <vt:lpstr>روش های ارزیابی پروژه های سرمایه گذاری:</vt:lpstr>
      <vt:lpstr>روش های ارزیابی پروژه های سرمایه گذاری:</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مثال: شرکت آسایش در حال بررسی خرید یک دستگاه تجهیزات به بهای تمام شده 10.000.000 ریال است که هزینه حمل و نصب و راه اندازی آن 1.000.000 و ارزش اسقاط آن در پایان عمر مفید 3.000.000 ریال برآورد می شود. عمر تجهیزات جدید 8 سال می باشد و صرفه جویی نقدی سالانه ناشی از خرید تجهیزات 2.600.000 ریال برآورد می شود. برای نگهداری این تجهیزات نیاز به سرمایه گذاری اضافی در موجودی لوازم و قطعات از قبیل فیلتر ، روغن و ... به میزان 1.100.000 ریال می باشد که مبلغ مزبور در پایان عمر پروژه بازیافت خواهد شد. نرخ بازده مورد انتظار شرکت 12% و نرخ مالیات بر درآمد 25% است. روش استهلاک تجهیزات خط مستقیم است.  مطلوب است: محاسبه نرخ بازده حسابداری بر مبنای سرمایه گذاری اولیه و متوسط سرمایه گذاری</vt:lpstr>
      <vt:lpstr>10.000.000      :بهای تمام شده 3.000.000         : ارزش اسقاط 8 سال             : عمر مفید 1.000.000          : هزینه حمل 2.600.000 : صرفه جویی نقدی 1.100.000 :سرمایه گذاری اضافی 12% :نرخ بازده مورد انتظار 25% : نرخ مالیات بر درآمد</vt:lpstr>
      <vt:lpstr>10.000.000      :بهای تمام شده 3.000.000         : ارزش اسقاط 8 سال             : عمر مفید 1.000.000          : هزینه حمل 2.600.000 : صرفه جویی نقدی 1.100.000 :سرمایه گذاری اضافی 12% :نرخ بازده مورد انتظار 25% : نرخ مالیات بر درآمد</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dc:creator>
  <cp:lastModifiedBy>nabi</cp:lastModifiedBy>
  <cp:revision>101</cp:revision>
  <dcterms:created xsi:type="dcterms:W3CDTF">2016-12-08T10:46:05Z</dcterms:created>
  <dcterms:modified xsi:type="dcterms:W3CDTF">2017-06-28T11:18:39Z</dcterms:modified>
</cp:coreProperties>
</file>